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drawings/drawing3.xml" ContentType="application/vnd.openxmlformats-officedocument.drawingml.chartshapes+xml"/>
  <Override PartName="/ppt/charts/chart5.xml" ContentType="application/vnd.openxmlformats-officedocument.drawingml.chart+xml"/>
  <Override PartName="/ppt/drawings/drawing4.xml" ContentType="application/vnd.openxmlformats-officedocument.drawingml.chartshapes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drawings/drawing5.xml" ContentType="application/vnd.openxmlformats-officedocument.drawingml.chartshapes+xml"/>
  <Override PartName="/ppt/charts/chart12.xml" ContentType="application/vnd.openxmlformats-officedocument.drawingml.chart+xml"/>
  <Override PartName="/ppt/drawings/drawing6.xml" ContentType="application/vnd.openxmlformats-officedocument.drawingml.chartshapes+xml"/>
  <Override PartName="/ppt/charts/chart13.xml" ContentType="application/vnd.openxmlformats-officedocument.drawingml.chart+xml"/>
  <Override PartName="/ppt/drawings/drawing7.xml" ContentType="application/vnd.openxmlformats-officedocument.drawingml.chartshapes+xml"/>
  <Override PartName="/ppt/charts/chart14.xml" ContentType="application/vnd.openxmlformats-officedocument.drawingml.chart+xml"/>
  <Override PartName="/ppt/drawings/drawing8.xml" ContentType="application/vnd.openxmlformats-officedocument.drawingml.chartshapes+xml"/>
  <Override PartName="/ppt/charts/chart15.xml" ContentType="application/vnd.openxmlformats-officedocument.drawingml.chart+xml"/>
  <Override PartName="/ppt/drawings/drawing9.xml" ContentType="application/vnd.openxmlformats-officedocument.drawingml.chartshapes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drawings/drawing10.xml" ContentType="application/vnd.openxmlformats-officedocument.drawingml.chartshapes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drawings/drawing11.xml" ContentType="application/vnd.openxmlformats-officedocument.drawingml.chartshapes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drawings/drawing12.xml" ContentType="application/vnd.openxmlformats-officedocument.drawingml.chartshapes+xml"/>
  <Override PartName="/ppt/charts/chart24.xml" ContentType="application/vnd.openxmlformats-officedocument.drawingml.chart+xml"/>
  <Override PartName="/ppt/drawings/drawing13.xml" ContentType="application/vnd.openxmlformats-officedocument.drawingml.chartshapes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drawings/drawing14.xml" ContentType="application/vnd.openxmlformats-officedocument.drawingml.chartshapes+xml"/>
  <Override PartName="/ppt/charts/chart28.xml" ContentType="application/vnd.openxmlformats-officedocument.drawingml.chart+xml"/>
  <Override PartName="/ppt/drawings/drawing15.xml" ContentType="application/vnd.openxmlformats-officedocument.drawingml.chartshapes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ppt/charts/chart31.xml" ContentType="application/vnd.openxmlformats-officedocument.drawingml.chart+xml"/>
  <Override PartName="/ppt/drawings/drawing16.xml" ContentType="application/vnd.openxmlformats-officedocument.drawingml.chartshapes+xml"/>
  <Override PartName="/ppt/charts/chart32.xml" ContentType="application/vnd.openxmlformats-officedocument.drawingml.chart+xml"/>
  <Override PartName="/ppt/drawings/drawing17.xml" ContentType="application/vnd.openxmlformats-officedocument.drawingml.chartshapes+xml"/>
  <Override PartName="/ppt/charts/chart33.xml" ContentType="application/vnd.openxmlformats-officedocument.drawingml.chart+xml"/>
  <Override PartName="/ppt/drawings/drawing18.xml" ContentType="application/vnd.openxmlformats-officedocument.drawingml.chartshapes+xml"/>
  <Override PartName="/ppt/charts/chart34.xml" ContentType="application/vnd.openxmlformats-officedocument.drawingml.chart+xml"/>
  <Override PartName="/ppt/drawings/drawing19.xml" ContentType="application/vnd.openxmlformats-officedocument.drawingml.chartshapes+xml"/>
  <Override PartName="/ppt/charts/chart35.xml" ContentType="application/vnd.openxmlformats-officedocument.drawingml.chart+xml"/>
  <Override PartName="/ppt/drawings/drawing20.xml" ContentType="application/vnd.openxmlformats-officedocument.drawingml.chartshapes+xml"/>
  <Override PartName="/ppt/charts/chart36.xml" ContentType="application/vnd.openxmlformats-officedocument.drawingml.chart+xml"/>
  <Override PartName="/ppt/charts/chart37.xml" ContentType="application/vnd.openxmlformats-officedocument.drawingml.chart+xml"/>
  <Override PartName="/ppt/charts/chart38.xml" ContentType="application/vnd.openxmlformats-officedocument.drawingml.chart+xml"/>
  <Override PartName="/ppt/drawings/drawing21.xml" ContentType="application/vnd.openxmlformats-officedocument.drawingml.chartshapes+xml"/>
  <Override PartName="/ppt/charts/chart39.xml" ContentType="application/vnd.openxmlformats-officedocument.drawingml.chart+xml"/>
  <Override PartName="/ppt/drawings/drawing22.xml" ContentType="application/vnd.openxmlformats-officedocument.drawingml.chartshapes+xml"/>
  <Override PartName="/ppt/charts/chart40.xml" ContentType="application/vnd.openxmlformats-officedocument.drawingml.chart+xml"/>
  <Override PartName="/ppt/charts/chart41.xml" ContentType="application/vnd.openxmlformats-officedocument.drawingml.chart+xml"/>
  <Override PartName="/ppt/charts/chart42.xml" ContentType="application/vnd.openxmlformats-officedocument.drawingml.chart+xml"/>
  <Override PartName="/ppt/drawings/drawing23.xml" ContentType="application/vnd.openxmlformats-officedocument.drawingml.chartshapes+xml"/>
  <Override PartName="/ppt/charts/chart43.xml" ContentType="application/vnd.openxmlformats-officedocument.drawingml.chart+xml"/>
  <Override PartName="/ppt/charts/chart44.xml" ContentType="application/vnd.openxmlformats-officedocument.drawingml.chart+xml"/>
  <Override PartName="/ppt/charts/chart45.xml" ContentType="application/vnd.openxmlformats-officedocument.drawingml.chart+xml"/>
  <Override PartName="/ppt/charts/chart46.xml" ContentType="application/vnd.openxmlformats-officedocument.drawingml.chart+xml"/>
  <Override PartName="/ppt/drawings/drawing24.xml" ContentType="application/vnd.openxmlformats-officedocument.drawingml.chartshapes+xml"/>
  <Override PartName="/ppt/charts/chart47.xml" ContentType="application/vnd.openxmlformats-officedocument.drawingml.chart+xml"/>
  <Override PartName="/ppt/drawings/drawing25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336" r:id="rId3"/>
    <p:sldId id="338" r:id="rId4"/>
    <p:sldId id="267" r:id="rId5"/>
    <p:sldId id="316" r:id="rId6"/>
    <p:sldId id="320" r:id="rId7"/>
    <p:sldId id="339" r:id="rId8"/>
    <p:sldId id="318" r:id="rId9"/>
    <p:sldId id="319" r:id="rId10"/>
    <p:sldId id="321" r:id="rId11"/>
    <p:sldId id="322" r:id="rId12"/>
    <p:sldId id="324" r:id="rId13"/>
    <p:sldId id="325" r:id="rId14"/>
    <p:sldId id="323" r:id="rId15"/>
    <p:sldId id="326" r:id="rId16"/>
    <p:sldId id="328" r:id="rId17"/>
    <p:sldId id="327" r:id="rId18"/>
    <p:sldId id="347" r:id="rId19"/>
    <p:sldId id="348" r:id="rId20"/>
    <p:sldId id="350" r:id="rId21"/>
    <p:sldId id="351" r:id="rId22"/>
    <p:sldId id="352" r:id="rId23"/>
    <p:sldId id="354" r:id="rId24"/>
    <p:sldId id="329" r:id="rId25"/>
    <p:sldId id="330" r:id="rId26"/>
    <p:sldId id="346" r:id="rId27"/>
    <p:sldId id="310" r:id="rId28"/>
    <p:sldId id="311" r:id="rId29"/>
    <p:sldId id="301" r:id="rId30"/>
    <p:sldId id="302" r:id="rId31"/>
    <p:sldId id="361" r:id="rId32"/>
    <p:sldId id="258" r:id="rId33"/>
    <p:sldId id="265" r:id="rId34"/>
    <p:sldId id="266" r:id="rId35"/>
    <p:sldId id="268" r:id="rId36"/>
    <p:sldId id="291" r:id="rId37"/>
    <p:sldId id="281" r:id="rId38"/>
    <p:sldId id="287" r:id="rId39"/>
    <p:sldId id="292" r:id="rId40"/>
    <p:sldId id="335" r:id="rId41"/>
    <p:sldId id="331" r:id="rId42"/>
    <p:sldId id="332" r:id="rId43"/>
    <p:sldId id="264" r:id="rId44"/>
    <p:sldId id="337" r:id="rId45"/>
    <p:sldId id="284" r:id="rId46"/>
    <p:sldId id="349" r:id="rId47"/>
    <p:sldId id="353" r:id="rId48"/>
    <p:sldId id="355" r:id="rId49"/>
    <p:sldId id="356" r:id="rId50"/>
    <p:sldId id="357" r:id="rId51"/>
    <p:sldId id="358" r:id="rId52"/>
    <p:sldId id="359" r:id="rId53"/>
    <p:sldId id="360" r:id="rId54"/>
    <p:sldId id="362" r:id="rId55"/>
    <p:sldId id="363" r:id="rId56"/>
    <p:sldId id="364" r:id="rId57"/>
    <p:sldId id="334" r:id="rId5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5C84859-C7F0-44D7-94E5-66C18BEB81A6}">
          <p14:sldIdLst>
            <p14:sldId id="256"/>
            <p14:sldId id="336"/>
            <p14:sldId id="338"/>
            <p14:sldId id="267"/>
            <p14:sldId id="316"/>
            <p14:sldId id="320"/>
            <p14:sldId id="339"/>
            <p14:sldId id="318"/>
            <p14:sldId id="319"/>
            <p14:sldId id="321"/>
            <p14:sldId id="322"/>
            <p14:sldId id="324"/>
            <p14:sldId id="325"/>
            <p14:sldId id="323"/>
            <p14:sldId id="326"/>
            <p14:sldId id="328"/>
            <p14:sldId id="327"/>
            <p14:sldId id="347"/>
            <p14:sldId id="348"/>
            <p14:sldId id="350"/>
            <p14:sldId id="351"/>
            <p14:sldId id="352"/>
            <p14:sldId id="354"/>
            <p14:sldId id="329"/>
            <p14:sldId id="330"/>
            <p14:sldId id="346"/>
            <p14:sldId id="310"/>
            <p14:sldId id="311"/>
            <p14:sldId id="301"/>
            <p14:sldId id="302"/>
            <p14:sldId id="361"/>
            <p14:sldId id="258"/>
            <p14:sldId id="265"/>
            <p14:sldId id="266"/>
            <p14:sldId id="268"/>
            <p14:sldId id="291"/>
            <p14:sldId id="281"/>
            <p14:sldId id="287"/>
            <p14:sldId id="292"/>
            <p14:sldId id="335"/>
            <p14:sldId id="331"/>
            <p14:sldId id="332"/>
          </p14:sldIdLst>
        </p14:section>
        <p14:section name="Раздел без заголовка" id="{724494F3-F37B-43F3-A31A-A14ADE9BBC24}">
          <p14:sldIdLst>
            <p14:sldId id="264"/>
            <p14:sldId id="337"/>
            <p14:sldId id="284"/>
            <p14:sldId id="349"/>
            <p14:sldId id="353"/>
            <p14:sldId id="355"/>
            <p14:sldId id="356"/>
            <p14:sldId id="357"/>
            <p14:sldId id="358"/>
            <p14:sldId id="359"/>
            <p14:sldId id="360"/>
            <p14:sldId id="362"/>
            <p14:sldId id="363"/>
            <p14:sldId id="364"/>
            <p14:sldId id="33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0808"/>
    <a:srgbClr val="E1DA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7336" autoAdjust="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63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0.xlsx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_____Microsoft_Excel11.xlsx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_____Microsoft_Excel12.xlsx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_____Microsoft_Excel13.xlsx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package" Target="../embeddings/_____Microsoft_Excel14.xlsx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package" Target="../embeddings/_____Microsoft_Excel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8.xlsx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0.xml"/><Relationship Id="rId1" Type="http://schemas.openxmlformats.org/officeDocument/2006/relationships/package" Target="../embeddings/_____Microsoft_Excel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0.xlsx"/></Relationships>
</file>

<file path=ppt/charts/_rels/chart2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1.xml"/><Relationship Id="rId1" Type="http://schemas.openxmlformats.org/officeDocument/2006/relationships/package" Target="../embeddings/_____Microsoft_Excel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2.xlsx"/></Relationships>
</file>

<file path=ppt/charts/_rels/chart2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2.xml"/><Relationship Id="rId1" Type="http://schemas.openxmlformats.org/officeDocument/2006/relationships/package" Target="../embeddings/_____Microsoft_Excel23.xlsx"/></Relationships>
</file>

<file path=ppt/charts/_rels/chart2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3.xml"/><Relationship Id="rId1" Type="http://schemas.openxmlformats.org/officeDocument/2006/relationships/package" Target="../embeddings/_____Microsoft_Excel24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5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6.xlsx"/></Relationships>
</file>

<file path=ppt/charts/_rels/chart2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4.xml"/><Relationship Id="rId1" Type="http://schemas.openxmlformats.org/officeDocument/2006/relationships/package" Target="../embeddings/_____Microsoft_Excel27.xlsx"/></Relationships>
</file>

<file path=ppt/charts/_rels/chart2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5.xml"/><Relationship Id="rId1" Type="http://schemas.openxmlformats.org/officeDocument/2006/relationships/package" Target="../embeddings/_____Microsoft_Excel28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9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3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0.xlsx"/></Relationships>
</file>

<file path=ppt/charts/_rels/chart3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6.xml"/><Relationship Id="rId1" Type="http://schemas.openxmlformats.org/officeDocument/2006/relationships/package" Target="../embeddings/_____Microsoft_Excel31.xlsx"/></Relationships>
</file>

<file path=ppt/charts/_rels/chart3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7.xml"/><Relationship Id="rId1" Type="http://schemas.openxmlformats.org/officeDocument/2006/relationships/package" Target="../embeddings/_____Microsoft_Excel32.xlsx"/></Relationships>
</file>

<file path=ppt/charts/_rels/chart3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8.xml"/><Relationship Id="rId1" Type="http://schemas.openxmlformats.org/officeDocument/2006/relationships/package" Target="../embeddings/_____Microsoft_Excel33.xlsx"/></Relationships>
</file>

<file path=ppt/charts/_rels/chart3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9.xml"/><Relationship Id="rId1" Type="http://schemas.openxmlformats.org/officeDocument/2006/relationships/package" Target="../embeddings/_____Microsoft_Excel34.xlsx"/></Relationships>
</file>

<file path=ppt/charts/_rels/chart3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0.xml"/><Relationship Id="rId1" Type="http://schemas.openxmlformats.org/officeDocument/2006/relationships/package" Target="../embeddings/_____Microsoft_Excel35.xlsx"/></Relationships>
</file>

<file path=ppt/charts/_rels/chart3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6.xlsx"/></Relationships>
</file>

<file path=ppt/charts/_rels/chart3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7.xlsx"/></Relationships>
</file>

<file path=ppt/charts/_rels/chart3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1.xml"/><Relationship Id="rId1" Type="http://schemas.openxmlformats.org/officeDocument/2006/relationships/package" Target="../embeddings/_____Microsoft_Excel38.xlsx"/></Relationships>
</file>

<file path=ppt/charts/_rels/chart3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2.xml"/><Relationship Id="rId1" Type="http://schemas.openxmlformats.org/officeDocument/2006/relationships/package" Target="../embeddings/_____Microsoft_Excel39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4.xlsx"/></Relationships>
</file>

<file path=ppt/charts/_rels/chart4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0.xlsx"/></Relationships>
</file>

<file path=ppt/charts/_rels/chart4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1.xlsx"/></Relationships>
</file>

<file path=ppt/charts/_rels/chart4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3.xml"/><Relationship Id="rId1" Type="http://schemas.openxmlformats.org/officeDocument/2006/relationships/package" Target="../embeddings/_____Microsoft_Excel42.xlsx"/></Relationships>
</file>

<file path=ppt/charts/_rels/chart4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3.xlsx"/></Relationships>
</file>

<file path=ppt/charts/_rels/chart4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4.xlsx"/></Relationships>
</file>

<file path=ppt/charts/_rels/char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6.jpeg"/><Relationship Id="rId1" Type="http://schemas.openxmlformats.org/officeDocument/2006/relationships/image" Target="../media/image5.jpeg"/><Relationship Id="rId4" Type="http://schemas.openxmlformats.org/officeDocument/2006/relationships/package" Target="../embeddings/_____Microsoft_Excel45.xlsx"/></Relationships>
</file>

<file path=ppt/charts/_rels/chart4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4.xml"/><Relationship Id="rId1" Type="http://schemas.openxmlformats.org/officeDocument/2006/relationships/package" Target="../embeddings/_____Microsoft_Excel46.xlsx"/></Relationships>
</file>

<file path=ppt/charts/_rels/chart4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5.xml"/><Relationship Id="rId1" Type="http://schemas.openxmlformats.org/officeDocument/2006/relationships/package" Target="../embeddings/_____Microsoft_Excel47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ЛПО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лица без АГ</c:v>
                </c:pt>
                <c:pt idx="1">
                  <c:v>лица с АГ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53.3</c:v>
                </c:pt>
                <c:pt idx="1">
                  <c:v>38.4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AA-4489-8553-2324C35BD59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one"/>
        <c:axId val="158604672"/>
        <c:axId val="43861120"/>
        <c:axId val="0"/>
      </c:bar3DChart>
      <c:catAx>
        <c:axId val="15860467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43861120"/>
        <c:crosses val="autoZero"/>
        <c:auto val="1"/>
        <c:lblAlgn val="ctr"/>
        <c:lblOffset val="100"/>
        <c:noMultiLvlLbl val="0"/>
      </c:catAx>
      <c:valAx>
        <c:axId val="43861120"/>
        <c:scaling>
          <c:orientation val="minMax"/>
          <c:min val="30"/>
        </c:scaling>
        <c:delete val="1"/>
        <c:axPos val="l"/>
        <c:numFmt formatCode="General" sourceLinked="1"/>
        <c:majorTickMark val="out"/>
        <c:minorTickMark val="none"/>
        <c:tickLblPos val="nextTo"/>
        <c:crossAx val="1586046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женщины с АГ</c:v>
                </c:pt>
              </c:strCache>
            </c:strRef>
          </c:tx>
          <c:dLbls>
            <c:dLbl>
              <c:idx val="0"/>
              <c:layout>
                <c:manualLayout>
                  <c:x val="-8.4473982555346591E-2"/>
                  <c:y val="-6.38888888888888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6E-4507-A836-1710E7EEEB06}"/>
                </c:ext>
              </c:extLst>
            </c:dLbl>
            <c:dLbl>
              <c:idx val="2"/>
              <c:layout>
                <c:manualLayout>
                  <c:x val="-1.5643330102841961E-2"/>
                  <c:y val="5.27777777777776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A6E-4507-A836-1710E7EEEB06}"/>
                </c:ext>
              </c:extLst>
            </c:dLbl>
            <c:dLbl>
              <c:idx val="3"/>
              <c:layout>
                <c:manualLayout>
                  <c:x val="-2.1900662143978747E-2"/>
                  <c:y val="6.94444444444444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A6E-4507-A836-1710E7EEEB06}"/>
                </c:ext>
              </c:extLst>
            </c:dLbl>
            <c:dLbl>
              <c:idx val="4"/>
              <c:layout>
                <c:manualLayout>
                  <c:x val="-8.4473982555346591E-2"/>
                  <c:y val="-3.61111111111111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A6E-4507-A836-1710E7EEEB06}"/>
                </c:ext>
              </c:extLst>
            </c:dLbl>
            <c:dLbl>
              <c:idx val="6"/>
              <c:layout>
                <c:manualLayout>
                  <c:x val="-1.5643330102841847E-2"/>
                  <c:y val="8.33333333333333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A6E-4507-A836-1710E7EEEB06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2.5099999999999998</c:v>
                </c:pt>
                <c:pt idx="1">
                  <c:v>1.97</c:v>
                </c:pt>
                <c:pt idx="2">
                  <c:v>2.19</c:v>
                </c:pt>
                <c:pt idx="3">
                  <c:v>2.4700000000000002</c:v>
                </c:pt>
                <c:pt idx="4">
                  <c:v>3.15</c:v>
                </c:pt>
                <c:pt idx="5">
                  <c:v>2.44</c:v>
                </c:pt>
                <c:pt idx="6">
                  <c:v>2.75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EA6E-4507-A836-1710E7EEEB0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женщины без АГ</c:v>
                </c:pt>
              </c:strCache>
            </c:strRef>
          </c:tx>
          <c:dLbls>
            <c:dLbl>
              <c:idx val="0"/>
              <c:layout>
                <c:manualLayout>
                  <c:x val="-8.4473982555346591E-2"/>
                  <c:y val="0.1222222222222223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A6E-4507-A836-1710E7EEEB06}"/>
                </c:ext>
              </c:extLst>
            </c:dLbl>
            <c:dLbl>
              <c:idx val="1"/>
              <c:layout>
                <c:manualLayout>
                  <c:x val="-5.9444654390799455E-2"/>
                  <c:y val="-0.1222222222222222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A6E-4507-A836-1710E7EEEB06}"/>
                </c:ext>
              </c:extLst>
            </c:dLbl>
            <c:dLbl>
              <c:idx val="2"/>
              <c:layout>
                <c:manualLayout>
                  <c:x val="-0.10324597867875696"/>
                  <c:y val="-0.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A6E-4507-A836-1710E7EEEB06}"/>
                </c:ext>
              </c:extLst>
            </c:dLbl>
            <c:dLbl>
              <c:idx val="3"/>
              <c:layout>
                <c:manualLayout>
                  <c:x val="-0.1658192990901248"/>
                  <c:y val="-5.83333333333333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A6E-4507-A836-1710E7EEEB06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EA6E-4507-A836-1710E7EEEB06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A6E-4507-A836-1710E7EEEB06}"/>
                </c:ext>
              </c:extLst>
            </c:dLbl>
            <c:dLbl>
              <c:idx val="6"/>
              <c:layout>
                <c:manualLayout>
                  <c:x val="-4.3801324287957376E-2"/>
                  <c:y val="-6.38888888888888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EA6E-4507-A836-1710E7EEEB06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2.37</c:v>
                </c:pt>
                <c:pt idx="1">
                  <c:v>2.0099999999999998</c:v>
                </c:pt>
                <c:pt idx="2">
                  <c:v>2.2200000000000002</c:v>
                </c:pt>
                <c:pt idx="3">
                  <c:v>2.63</c:v>
                </c:pt>
                <c:pt idx="4">
                  <c:v>3.14</c:v>
                </c:pt>
                <c:pt idx="5">
                  <c:v>2.41</c:v>
                </c:pt>
                <c:pt idx="6">
                  <c:v>2.89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D-EA6E-4507-A836-1710E7EEEB0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33467392"/>
        <c:axId val="33796864"/>
      </c:lineChart>
      <c:catAx>
        <c:axId val="33467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33796864"/>
        <c:crosses val="autoZero"/>
        <c:auto val="1"/>
        <c:lblAlgn val="ctr"/>
        <c:lblOffset val="100"/>
        <c:noMultiLvlLbl val="0"/>
      </c:catAx>
      <c:valAx>
        <c:axId val="33796864"/>
        <c:scaling>
          <c:orientation val="minMax"/>
          <c:min val="1.9000000000000001"/>
        </c:scaling>
        <c:delete val="1"/>
        <c:axPos val="l"/>
        <c:numFmt formatCode="General" sourceLinked="1"/>
        <c:majorTickMark val="out"/>
        <c:minorTickMark val="none"/>
        <c:tickLblPos val="nextTo"/>
        <c:crossAx val="33467392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200" baseline="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1"/>
    </mc:Choice>
    <mc:Fallback>
      <c:style val="21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женщины с АГ</c:v>
                </c:pt>
              </c:strCache>
            </c:strRef>
          </c:tx>
          <c:dLbls>
            <c:dLbl>
              <c:idx val="0"/>
              <c:layout>
                <c:manualLayout>
                  <c:x val="-4.3209876543209874E-2"/>
                  <c:y val="-0.1027777777777777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8E7-461C-902F-93BCF27C88F2}"/>
                </c:ext>
              </c:extLst>
            </c:dLbl>
            <c:dLbl>
              <c:idx val="1"/>
              <c:layout>
                <c:manualLayout>
                  <c:x val="-4.1666666666666664E-2"/>
                  <c:y val="-0.11111111111111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8E7-461C-902F-93BCF27C88F2}"/>
                </c:ext>
              </c:extLst>
            </c:dLbl>
            <c:dLbl>
              <c:idx val="2"/>
              <c:layout>
                <c:manualLayout>
                  <c:x val="-3.8580246913580245E-2"/>
                  <c:y val="0.1055555555555555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8E7-461C-902F-93BCF27C88F2}"/>
                </c:ext>
              </c:extLst>
            </c:dLbl>
            <c:dLbl>
              <c:idx val="3"/>
              <c:layout>
                <c:manualLayout>
                  <c:x val="-2.7777777777777776E-2"/>
                  <c:y val="0.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8E7-461C-902F-93BCF27C88F2}"/>
                </c:ext>
              </c:extLst>
            </c:dLbl>
            <c:dLbl>
              <c:idx val="4"/>
              <c:layout>
                <c:manualLayout>
                  <c:x val="-4.3209876543209874E-2"/>
                  <c:y val="-0.0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8E7-461C-902F-93BCF27C88F2}"/>
                </c:ext>
              </c:extLst>
            </c:dLbl>
            <c:dLbl>
              <c:idx val="5"/>
              <c:layout>
                <c:manualLayout>
                  <c:x val="-3.2407407407407406E-2"/>
                  <c:y val="0.1027777777777777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8E7-461C-902F-93BCF27C88F2}"/>
                </c:ext>
              </c:extLst>
            </c:dLbl>
            <c:dLbl>
              <c:idx val="6"/>
              <c:layout>
                <c:manualLayout>
                  <c:x val="-4.0123456790123455E-2"/>
                  <c:y val="9.166666666666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8E7-461C-902F-93BCF27C88F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2.5099999999999998</c:v>
                </c:pt>
                <c:pt idx="1">
                  <c:v>1.97</c:v>
                </c:pt>
                <c:pt idx="2">
                  <c:v>2.19</c:v>
                </c:pt>
                <c:pt idx="3">
                  <c:v>2.4700000000000002</c:v>
                </c:pt>
                <c:pt idx="4">
                  <c:v>3.15</c:v>
                </c:pt>
                <c:pt idx="5">
                  <c:v>2.44</c:v>
                </c:pt>
                <c:pt idx="6">
                  <c:v>2.75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18E7-461C-902F-93BCF27C88F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мужчины с АГ</c:v>
                </c:pt>
              </c:strCache>
            </c:strRef>
          </c:tx>
          <c:dLbls>
            <c:dLbl>
              <c:idx val="0"/>
              <c:layout>
                <c:manualLayout>
                  <c:x val="-3.3950617283950615E-2"/>
                  <c:y val="0.1305555555555555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8E7-461C-902F-93BCF27C88F2}"/>
                </c:ext>
              </c:extLst>
            </c:dLbl>
            <c:dLbl>
              <c:idx val="2"/>
              <c:layout>
                <c:manualLayout>
                  <c:x val="-4.7839506172839504E-2"/>
                  <c:y val="-0.105555555555555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8E7-461C-902F-93BCF27C88F2}"/>
                </c:ext>
              </c:extLst>
            </c:dLbl>
            <c:dLbl>
              <c:idx val="3"/>
              <c:layout>
                <c:manualLayout>
                  <c:x val="-4.0123456790123455E-2"/>
                  <c:y val="-6.38888888888888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8E7-461C-902F-93BCF27C88F2}"/>
                </c:ext>
              </c:extLst>
            </c:dLbl>
            <c:dLbl>
              <c:idx val="4"/>
              <c:layout>
                <c:manualLayout>
                  <c:x val="-3.5493827160493825E-2"/>
                  <c:y val="0.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8E7-461C-902F-93BCF27C88F2}"/>
                </c:ext>
              </c:extLst>
            </c:dLbl>
            <c:dLbl>
              <c:idx val="5"/>
              <c:layout>
                <c:manualLayout>
                  <c:x val="-3.2407407407407406E-2"/>
                  <c:y val="-9.72222222222222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8E7-461C-902F-93BCF27C88F2}"/>
                </c:ext>
              </c:extLst>
            </c:dLbl>
            <c:dLbl>
              <c:idx val="6"/>
              <c:layout>
                <c:manualLayout>
                  <c:x val="-4.0123456790123455E-2"/>
                  <c:y val="-8.055555555555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8E7-461C-902F-93BCF27C88F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2.21</c:v>
                </c:pt>
                <c:pt idx="1">
                  <c:v>1.54</c:v>
                </c:pt>
                <c:pt idx="2">
                  <c:v>2.2799999999999998</c:v>
                </c:pt>
                <c:pt idx="3">
                  <c:v>2.67</c:v>
                </c:pt>
                <c:pt idx="4">
                  <c:v>2.92</c:v>
                </c:pt>
                <c:pt idx="5">
                  <c:v>2.74</c:v>
                </c:pt>
                <c:pt idx="6">
                  <c:v>2.97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E-18E7-461C-902F-93BCF27C88F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33222656"/>
        <c:axId val="33224192"/>
      </c:lineChart>
      <c:catAx>
        <c:axId val="33222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33224192"/>
        <c:crosses val="autoZero"/>
        <c:auto val="1"/>
        <c:lblAlgn val="ctr"/>
        <c:lblOffset val="100"/>
        <c:noMultiLvlLbl val="0"/>
      </c:catAx>
      <c:valAx>
        <c:axId val="33224192"/>
        <c:scaling>
          <c:orientation val="minMax"/>
          <c:min val="1.5"/>
        </c:scaling>
        <c:delete val="1"/>
        <c:axPos val="l"/>
        <c:numFmt formatCode="General" sourceLinked="1"/>
        <c:majorTickMark val="none"/>
        <c:minorTickMark val="none"/>
        <c:tickLblPos val="nextTo"/>
        <c:crossAx val="33222656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 ИБС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мужчины</c:v>
                </c:pt>
                <c:pt idx="1">
                  <c:v>женщины</c:v>
                </c:pt>
                <c:pt idx="2">
                  <c:v>оба пола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1.37</c:v>
                </c:pt>
                <c:pt idx="1">
                  <c:v>1.34</c:v>
                </c:pt>
                <c:pt idx="2">
                  <c:v>1.36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BC-4861-AC97-077C83117D7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без ИБС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мужчины</c:v>
                </c:pt>
                <c:pt idx="1">
                  <c:v>женщины</c:v>
                </c:pt>
                <c:pt idx="2">
                  <c:v>оба пола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0.98</c:v>
                </c:pt>
                <c:pt idx="1">
                  <c:v>1.55</c:v>
                </c:pt>
                <c:pt idx="2">
                  <c:v>1.22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6BC-4861-AC97-077C83117D7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one"/>
        <c:axId val="37248000"/>
        <c:axId val="37425920"/>
        <c:axId val="0"/>
      </c:bar3DChart>
      <c:catAx>
        <c:axId val="3724800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37425920"/>
        <c:crosses val="autoZero"/>
        <c:auto val="1"/>
        <c:lblAlgn val="ctr"/>
        <c:lblOffset val="100"/>
        <c:noMultiLvlLbl val="0"/>
      </c:catAx>
      <c:valAx>
        <c:axId val="3742592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7248000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 ИБС</c:v>
                </c:pt>
              </c:strCache>
            </c:strRef>
          </c:tx>
          <c:dLbls>
            <c:dLbl>
              <c:idx val="0"/>
              <c:layout>
                <c:manualLayout>
                  <c:x val="-0.12751481928381633"/>
                  <c:y val="8.33333333333333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4F6-4FF4-8808-E4E7C123344B}"/>
                </c:ext>
              </c:extLst>
            </c:dLbl>
            <c:dLbl>
              <c:idx val="2"/>
              <c:layout>
                <c:manualLayout>
                  <c:x val="-5.0925925925925923E-2"/>
                  <c:y val="7.49999999999999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4F6-4FF4-8808-E4E7C123344B}"/>
                </c:ext>
              </c:extLst>
            </c:dLbl>
            <c:dLbl>
              <c:idx val="3"/>
              <c:layout>
                <c:manualLayout>
                  <c:x val="-4.9382716049382713E-2"/>
                  <c:y val="8.88888888888888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4F6-4FF4-8808-E4E7C123344B}"/>
                </c:ext>
              </c:extLst>
            </c:dLbl>
            <c:dLbl>
              <c:idx val="4"/>
              <c:layout>
                <c:manualLayout>
                  <c:x val="-8.9970827036995618E-2"/>
                  <c:y val="-0.1333333333333333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4F6-4FF4-8808-E4E7C123344B}"/>
                </c:ext>
              </c:extLst>
            </c:dLbl>
            <c:dLbl>
              <c:idx val="5"/>
              <c:layout>
                <c:manualLayout>
                  <c:x val="-8.2296972978672348E-2"/>
                  <c:y val="-0.13611111111111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4F6-4FF4-8808-E4E7C123344B}"/>
                </c:ext>
              </c:extLst>
            </c:dLbl>
            <c:dLbl>
              <c:idx val="6"/>
              <c:layout>
                <c:manualLayout>
                  <c:x val="-1.5643330102842076E-2"/>
                  <c:y val="0.1277777777777777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4F6-4FF4-8808-E4E7C123344B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2.5299999999999998</c:v>
                </c:pt>
                <c:pt idx="1">
                  <c:v>1.75</c:v>
                </c:pt>
                <c:pt idx="2">
                  <c:v>2.31</c:v>
                </c:pt>
                <c:pt idx="3">
                  <c:v>2.25</c:v>
                </c:pt>
                <c:pt idx="4">
                  <c:v>3.47</c:v>
                </c:pt>
                <c:pt idx="5">
                  <c:v>2.84</c:v>
                </c:pt>
                <c:pt idx="6">
                  <c:v>3.25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84F6-4FF4-8808-E4E7C123344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без ИБС</c:v>
                </c:pt>
              </c:strCache>
            </c:strRef>
          </c:tx>
          <c:dLbls>
            <c:dLbl>
              <c:idx val="0"/>
              <c:layout>
                <c:manualLayout>
                  <c:x val="-0.12776831513697892"/>
                  <c:y val="-6.6666666666666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4F6-4FF4-8808-E4E7C123344B}"/>
                </c:ext>
              </c:extLst>
            </c:dLbl>
            <c:dLbl>
              <c:idx val="1"/>
              <c:layout>
                <c:manualLayout>
                  <c:x val="-8.2423844081081221E-2"/>
                  <c:y val="-0.1138888888888888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4F6-4FF4-8808-E4E7C123344B}"/>
                </c:ext>
              </c:extLst>
            </c:dLbl>
            <c:dLbl>
              <c:idx val="2"/>
              <c:layout>
                <c:manualLayout>
                  <c:x val="-0.10724180252549863"/>
                  <c:y val="-9.72222222222222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4F6-4FF4-8808-E4E7C123344B}"/>
                </c:ext>
              </c:extLst>
            </c:dLbl>
            <c:dLbl>
              <c:idx val="3"/>
              <c:layout>
                <c:manualLayout>
                  <c:x val="-5.7098765432098762E-2"/>
                  <c:y val="-0.11111111111111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4F6-4FF4-8808-E4E7C123344B}"/>
                </c:ext>
              </c:extLst>
            </c:dLbl>
            <c:dLbl>
              <c:idx val="4"/>
              <c:layout>
                <c:manualLayout>
                  <c:x val="-7.4538866654283387E-2"/>
                  <c:y val="0.1638888888888888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4F6-4FF4-8808-E4E7C123344B}"/>
                </c:ext>
              </c:extLst>
            </c:dLbl>
            <c:dLbl>
              <c:idx val="5"/>
              <c:layout>
                <c:manualLayout>
                  <c:x val="-4.4753086419753084E-2"/>
                  <c:y val="0.1527777777777777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4F6-4FF4-8808-E4E7C123344B}"/>
                </c:ext>
              </c:extLst>
            </c:dLbl>
            <c:dLbl>
              <c:idx val="6"/>
              <c:layout>
                <c:manualLayout>
                  <c:x val="-4.3209876543209874E-2"/>
                  <c:y val="-8.33333333333333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4F6-4FF4-8808-E4E7C123344B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3.39</c:v>
                </c:pt>
                <c:pt idx="1">
                  <c:v>2.25</c:v>
                </c:pt>
                <c:pt idx="2">
                  <c:v>2.82</c:v>
                </c:pt>
                <c:pt idx="3">
                  <c:v>2.82</c:v>
                </c:pt>
                <c:pt idx="4">
                  <c:v>3.36</c:v>
                </c:pt>
                <c:pt idx="5">
                  <c:v>2.71</c:v>
                </c:pt>
                <c:pt idx="6">
                  <c:v>3.79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E-84F6-4FF4-8808-E4E7C123344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9878400"/>
        <c:axId val="80730368"/>
      </c:lineChart>
      <c:catAx>
        <c:axId val="79878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80730368"/>
        <c:crosses val="autoZero"/>
        <c:auto val="1"/>
        <c:lblAlgn val="ctr"/>
        <c:lblOffset val="100"/>
        <c:noMultiLvlLbl val="0"/>
      </c:catAx>
      <c:valAx>
        <c:axId val="80730368"/>
        <c:scaling>
          <c:orientation val="minMax"/>
          <c:min val="1.5"/>
        </c:scaling>
        <c:delete val="1"/>
        <c:axPos val="l"/>
        <c:numFmt formatCode="General" sourceLinked="1"/>
        <c:majorTickMark val="none"/>
        <c:minorTickMark val="none"/>
        <c:tickLblPos val="nextTo"/>
        <c:crossAx val="79878400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771996123410354E-2"/>
          <c:y val="7.1542213473315838E-2"/>
          <c:w val="0.93116934754749536"/>
          <c:h val="0.76484208223972006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 ИБС</c:v>
                </c:pt>
              </c:strCache>
            </c:strRef>
          </c:tx>
          <c:dLbls>
            <c:dLbl>
              <c:idx val="0"/>
              <c:layout>
                <c:manualLayout>
                  <c:x val="-8.7602648575914974E-2"/>
                  <c:y val="-6.11111111111111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C9D-4854-A613-122F54FF1793}"/>
                </c:ext>
              </c:extLst>
            </c:dLbl>
            <c:dLbl>
              <c:idx val="1"/>
              <c:layout>
                <c:manualLayout>
                  <c:x val="-8.1345316534778209E-2"/>
                  <c:y val="-0.147222222222222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C9D-4854-A613-122F54FF1793}"/>
                </c:ext>
              </c:extLst>
            </c:dLbl>
            <c:dLbl>
              <c:idx val="2"/>
              <c:layout>
                <c:manualLayout>
                  <c:x val="-7.195931847307302E-2"/>
                  <c:y val="-7.49999999999999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C9D-4854-A613-122F54FF1793}"/>
                </c:ext>
              </c:extLst>
            </c:dLbl>
            <c:dLbl>
              <c:idx val="3"/>
              <c:layout>
                <c:manualLayout>
                  <c:x val="-0.11576064276103051"/>
                  <c:y val="-9.166666666666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C9D-4854-A613-122F54FF1793}"/>
                </c:ext>
              </c:extLst>
            </c:dLbl>
            <c:dLbl>
              <c:idx val="4"/>
              <c:layout>
                <c:manualLayout>
                  <c:x val="-7.195931847307302E-2"/>
                  <c:y val="-6.66666666666666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C9D-4854-A613-122F54FF1793}"/>
                </c:ext>
              </c:extLst>
            </c:dLbl>
            <c:dLbl>
              <c:idx val="5"/>
              <c:layout>
                <c:manualLayout>
                  <c:x val="-8.1345316534778209E-2"/>
                  <c:y val="-0.1583333333333333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C9D-4854-A613-122F54FF1793}"/>
                </c:ext>
              </c:extLst>
            </c:dLbl>
            <c:dLbl>
              <c:idx val="6"/>
              <c:layout>
                <c:manualLayout>
                  <c:x val="-2.8157994185115533E-2"/>
                  <c:y val="0.11111111111111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C9D-4854-A613-122F54FF179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2.62</c:v>
                </c:pt>
                <c:pt idx="1">
                  <c:v>2.4300000000000002</c:v>
                </c:pt>
                <c:pt idx="2">
                  <c:v>2.2999999999999998</c:v>
                </c:pt>
                <c:pt idx="3">
                  <c:v>2.5099999999999998</c:v>
                </c:pt>
                <c:pt idx="4">
                  <c:v>3.41</c:v>
                </c:pt>
                <c:pt idx="5">
                  <c:v>2.4900000000000002</c:v>
                </c:pt>
                <c:pt idx="6">
                  <c:v>2.97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0C9D-4854-A613-122F54FF179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без ИБС</c:v>
                </c:pt>
              </c:strCache>
            </c:strRef>
          </c:tx>
          <c:dLbls>
            <c:dLbl>
              <c:idx val="0"/>
              <c:layout>
                <c:manualLayout>
                  <c:x val="-0.10637464469932532"/>
                  <c:y val="9.72222222222222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C9D-4854-A613-122F54FF1793}"/>
                </c:ext>
              </c:extLst>
            </c:dLbl>
            <c:dLbl>
              <c:idx val="2"/>
              <c:layout>
                <c:manualLayout>
                  <c:x val="-3.7543992246820708E-2"/>
                  <c:y val="8.05555555555555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C9D-4854-A613-122F54FF1793}"/>
                </c:ext>
              </c:extLst>
            </c:dLbl>
            <c:dLbl>
              <c:idx val="3"/>
              <c:layout>
                <c:manualLayout>
                  <c:x val="-6.5701986431936241E-2"/>
                  <c:y val="0.1333333333333333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C9D-4854-A613-122F54FF1793}"/>
                </c:ext>
              </c:extLst>
            </c:dLbl>
            <c:dLbl>
              <c:idx val="4"/>
              <c:layout>
                <c:manualLayout>
                  <c:x val="-7.195931847307302E-2"/>
                  <c:y val="0.1194444444444444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C9D-4854-A613-122F54FF1793}"/>
                </c:ext>
              </c:extLst>
            </c:dLbl>
            <c:dLbl>
              <c:idx val="5"/>
              <c:layout>
                <c:manualLayout>
                  <c:x val="-6.2573320411367844E-2"/>
                  <c:y val="8.88888888888888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C9D-4854-A613-122F54FF1793}"/>
                </c:ext>
              </c:extLst>
            </c:dLbl>
            <c:dLbl>
              <c:idx val="6"/>
              <c:layout>
                <c:manualLayout>
                  <c:x val="-6.8830652452504637E-2"/>
                  <c:y val="-4.44444444444444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C9D-4854-A613-122F54FF179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2.33</c:v>
                </c:pt>
                <c:pt idx="1">
                  <c:v>1.57</c:v>
                </c:pt>
                <c:pt idx="2">
                  <c:v>2.1</c:v>
                </c:pt>
                <c:pt idx="3">
                  <c:v>2.48</c:v>
                </c:pt>
                <c:pt idx="4">
                  <c:v>2.9</c:v>
                </c:pt>
                <c:pt idx="5">
                  <c:v>2.33</c:v>
                </c:pt>
                <c:pt idx="6">
                  <c:v>3.43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E-0C9D-4854-A613-122F54FF179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08551168"/>
        <c:axId val="122450688"/>
      </c:lineChart>
      <c:catAx>
        <c:axId val="108551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22450688"/>
        <c:crosses val="autoZero"/>
        <c:auto val="1"/>
        <c:lblAlgn val="ctr"/>
        <c:lblOffset val="100"/>
        <c:noMultiLvlLbl val="0"/>
      </c:catAx>
      <c:valAx>
        <c:axId val="122450688"/>
        <c:scaling>
          <c:orientation val="minMax"/>
          <c:min val="1.5"/>
        </c:scaling>
        <c:delete val="1"/>
        <c:axPos val="l"/>
        <c:numFmt formatCode="General" sourceLinked="1"/>
        <c:majorTickMark val="out"/>
        <c:minorTickMark val="none"/>
        <c:tickLblPos val="nextTo"/>
        <c:crossAx val="108551168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мужчины с ИБС</c:v>
                </c:pt>
              </c:strCache>
            </c:strRef>
          </c:tx>
          <c:dLbls>
            <c:dLbl>
              <c:idx val="0"/>
              <c:layout>
                <c:manualLayout>
                  <c:x val="-4.6296296296296301E-2"/>
                  <c:y val="0.1277777777777777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647-4849-8706-786EDCAF53EF}"/>
                </c:ext>
              </c:extLst>
            </c:dLbl>
            <c:dLbl>
              <c:idx val="2"/>
              <c:layout>
                <c:manualLayout>
                  <c:x val="-6.0185185185185182E-2"/>
                  <c:y val="-0.1416666666666666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647-4849-8706-786EDCAF53EF}"/>
                </c:ext>
              </c:extLst>
            </c:dLbl>
            <c:dLbl>
              <c:idx val="3"/>
              <c:layout>
                <c:manualLayout>
                  <c:x val="-4.9382716049382713E-2"/>
                  <c:y val="0.13611111111111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647-4849-8706-786EDCAF53EF}"/>
                </c:ext>
              </c:extLst>
            </c:dLbl>
            <c:dLbl>
              <c:idx val="4"/>
              <c:layout>
                <c:manualLayout>
                  <c:x val="-4.6296296296296294E-2"/>
                  <c:y val="-0.1027777777777777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647-4849-8706-786EDCAF53EF}"/>
                </c:ext>
              </c:extLst>
            </c:dLbl>
            <c:dLbl>
              <c:idx val="5"/>
              <c:layout>
                <c:manualLayout>
                  <c:x val="-4.4753086419753084E-2"/>
                  <c:y val="-0.1055555555555555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647-4849-8706-786EDCAF53EF}"/>
                </c:ext>
              </c:extLst>
            </c:dLbl>
            <c:dLbl>
              <c:idx val="6"/>
              <c:layout>
                <c:manualLayout>
                  <c:x val="-4.3209876543209874E-2"/>
                  <c:y val="-8.88888888888888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647-4849-8706-786EDCAF53EF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2.5299999999999998</c:v>
                </c:pt>
                <c:pt idx="1">
                  <c:v>1.75</c:v>
                </c:pt>
                <c:pt idx="2">
                  <c:v>2.31</c:v>
                </c:pt>
                <c:pt idx="3">
                  <c:v>2.25</c:v>
                </c:pt>
                <c:pt idx="4">
                  <c:v>3.47</c:v>
                </c:pt>
                <c:pt idx="5">
                  <c:v>2.84</c:v>
                </c:pt>
                <c:pt idx="6">
                  <c:v>3.25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A647-4849-8706-786EDCAF53E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женщины с ИБС</c:v>
                </c:pt>
              </c:strCache>
            </c:strRef>
          </c:tx>
          <c:dLbls>
            <c:dLbl>
              <c:idx val="0"/>
              <c:layout>
                <c:manualLayout>
                  <c:x val="-4.6296296296296301E-2"/>
                  <c:y val="-0.1083333333333333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647-4849-8706-786EDCAF53EF}"/>
                </c:ext>
              </c:extLst>
            </c:dLbl>
            <c:dLbl>
              <c:idx val="1"/>
              <c:layout>
                <c:manualLayout>
                  <c:x val="-5.2469135802469133E-2"/>
                  <c:y val="-0.1055555555555555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A647-4849-8706-786EDCAF53EF}"/>
                </c:ext>
              </c:extLst>
            </c:dLbl>
            <c:dLbl>
              <c:idx val="2"/>
              <c:layout>
                <c:manualLayout>
                  <c:x val="-2.4691358024691357E-2"/>
                  <c:y val="0.1361111111111110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647-4849-8706-786EDCAF53EF}"/>
                </c:ext>
              </c:extLst>
            </c:dLbl>
            <c:dLbl>
              <c:idx val="3"/>
              <c:layout>
                <c:manualLayout>
                  <c:x val="-5.7098765432098762E-2"/>
                  <c:y val="-0.1277777777777777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A647-4849-8706-786EDCAF53EF}"/>
                </c:ext>
              </c:extLst>
            </c:dLbl>
            <c:dLbl>
              <c:idx val="4"/>
              <c:layout>
                <c:manualLayout>
                  <c:x val="-4.0123456790123455E-2"/>
                  <c:y val="0.2083333333333333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647-4849-8706-786EDCAF53EF}"/>
                </c:ext>
              </c:extLst>
            </c:dLbl>
            <c:dLbl>
              <c:idx val="5"/>
              <c:layout>
                <c:manualLayout>
                  <c:x val="-4.4753086419753084E-2"/>
                  <c:y val="0.116666666666666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A647-4849-8706-786EDCAF53EF}"/>
                </c:ext>
              </c:extLst>
            </c:dLbl>
            <c:dLbl>
              <c:idx val="6"/>
              <c:layout>
                <c:manualLayout>
                  <c:x val="-3.3950617283950615E-2"/>
                  <c:y val="0.13611111111111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A647-4849-8706-786EDCAF53EF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2.62</c:v>
                </c:pt>
                <c:pt idx="1">
                  <c:v>2.4300000000000002</c:v>
                </c:pt>
                <c:pt idx="2">
                  <c:v>2.2999999999999998</c:v>
                </c:pt>
                <c:pt idx="3">
                  <c:v>2.5099999999999998</c:v>
                </c:pt>
                <c:pt idx="4">
                  <c:v>3.41</c:v>
                </c:pt>
                <c:pt idx="5">
                  <c:v>2.4900000000000002</c:v>
                </c:pt>
                <c:pt idx="6">
                  <c:v>2.97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E-A647-4849-8706-786EDCAF53E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98056832"/>
        <c:axId val="98079104"/>
      </c:lineChart>
      <c:catAx>
        <c:axId val="98056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98079104"/>
        <c:crosses val="autoZero"/>
        <c:auto val="1"/>
        <c:lblAlgn val="ctr"/>
        <c:lblOffset val="100"/>
        <c:noMultiLvlLbl val="0"/>
      </c:catAx>
      <c:valAx>
        <c:axId val="98079104"/>
        <c:scaling>
          <c:orientation val="minMax"/>
          <c:min val="1.5"/>
        </c:scaling>
        <c:delete val="1"/>
        <c:axPos val="l"/>
        <c:numFmt formatCode="General" sourceLinked="1"/>
        <c:majorTickMark val="none"/>
        <c:minorTickMark val="none"/>
        <c:tickLblPos val="nextTo"/>
        <c:crossAx val="98056832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мужчины с АГ</c:v>
                </c:pt>
              </c:strCache>
            </c:strRef>
          </c:tx>
          <c:dLbls>
            <c:dLbl>
              <c:idx val="0"/>
              <c:layout>
                <c:manualLayout>
                  <c:x val="-0.10950331071989372"/>
                  <c:y val="5.55555555555556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495-400A-80B9-1FA8BCA13D10}"/>
                </c:ext>
              </c:extLst>
            </c:dLbl>
            <c:dLbl>
              <c:idx val="1"/>
              <c:layout>
                <c:manualLayout>
                  <c:x val="-8.1345316534778209E-2"/>
                  <c:y val="0.1722222222222222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495-400A-80B9-1FA8BCA13D10}"/>
                </c:ext>
              </c:extLst>
            </c:dLbl>
            <c:dLbl>
              <c:idx val="3"/>
              <c:layout>
                <c:manualLayout>
                  <c:x val="-4.6929990308525883E-2"/>
                  <c:y val="0.138888888888888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495-400A-80B9-1FA8BCA13D10}"/>
                </c:ext>
              </c:extLst>
            </c:dLbl>
            <c:dLbl>
              <c:idx val="4"/>
              <c:layout>
                <c:manualLayout>
                  <c:x val="-3.7543992246820708E-2"/>
                  <c:y val="0.1138888888888887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495-400A-80B9-1FA8BCA13D1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ЭД</c:v>
                </c:pt>
                <c:pt idx="1">
                  <c:v>АСТ</c:v>
                </c:pt>
                <c:pt idx="2">
                  <c:v>ФОБ</c:v>
                </c:pt>
                <c:pt idx="3">
                  <c:v>ОП</c:v>
                </c:pt>
                <c:pt idx="4">
                  <c:v>СЗ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3.1</c:v>
                </c:pt>
                <c:pt idx="1">
                  <c:v>4.8</c:v>
                </c:pt>
                <c:pt idx="2">
                  <c:v>2.8</c:v>
                </c:pt>
                <c:pt idx="3">
                  <c:v>4.7</c:v>
                </c:pt>
                <c:pt idx="4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8495-400A-80B9-1FA8BCA13D1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женщины с АГ</c:v>
                </c:pt>
              </c:strCache>
            </c:strRef>
          </c:tx>
          <c:dLbls>
            <c:dLbl>
              <c:idx val="0"/>
              <c:layout>
                <c:manualLayout>
                  <c:x val="-0.10950331071989372"/>
                  <c:y val="-7.49999999999999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495-400A-80B9-1FA8BCA13D10}"/>
                </c:ext>
              </c:extLst>
            </c:dLbl>
            <c:dLbl>
              <c:idx val="1"/>
              <c:layout>
                <c:manualLayout>
                  <c:x val="-8.1345316534778209E-2"/>
                  <c:y val="-7.22222222222222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495-400A-80B9-1FA8BCA13D10}"/>
                </c:ext>
              </c:extLst>
            </c:dLbl>
            <c:dLbl>
              <c:idx val="2"/>
              <c:layout>
                <c:manualLayout>
                  <c:x val="-5.6315988370231065E-2"/>
                  <c:y val="-0.1972222222222222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495-400A-80B9-1FA8BCA13D10}"/>
                </c:ext>
              </c:extLst>
            </c:dLbl>
            <c:dLbl>
              <c:idx val="3"/>
              <c:layout>
                <c:manualLayout>
                  <c:x val="-8.1345316534778209E-2"/>
                  <c:y val="-8.055555555555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495-400A-80B9-1FA8BCA13D10}"/>
                </c:ext>
              </c:extLst>
            </c:dLbl>
            <c:dLbl>
              <c:idx val="4"/>
              <c:layout>
                <c:manualLayout>
                  <c:x val="-5.6315988370231065E-2"/>
                  <c:y val="-9.72222222222221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495-400A-80B9-1FA8BCA13D1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ЭД</c:v>
                </c:pt>
                <c:pt idx="1">
                  <c:v>АСТ</c:v>
                </c:pt>
                <c:pt idx="2">
                  <c:v>ФОБ</c:v>
                </c:pt>
                <c:pt idx="3">
                  <c:v>ОП</c:v>
                </c:pt>
                <c:pt idx="4">
                  <c:v>СЗ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3.6</c:v>
                </c:pt>
                <c:pt idx="1">
                  <c:v>6.4</c:v>
                </c:pt>
                <c:pt idx="2">
                  <c:v>4.0999999999999996</c:v>
                </c:pt>
                <c:pt idx="3">
                  <c:v>5.8</c:v>
                </c:pt>
                <c:pt idx="4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8495-400A-80B9-1FA8BCA13D1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98085888"/>
        <c:axId val="98092160"/>
      </c:lineChart>
      <c:catAx>
        <c:axId val="9808588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98092160"/>
        <c:crosses val="autoZero"/>
        <c:auto val="1"/>
        <c:lblAlgn val="ctr"/>
        <c:lblOffset val="100"/>
        <c:noMultiLvlLbl val="0"/>
      </c:catAx>
      <c:valAx>
        <c:axId val="98092160"/>
        <c:scaling>
          <c:orientation val="minMax"/>
          <c:min val="2.5"/>
        </c:scaling>
        <c:delete val="1"/>
        <c:axPos val="l"/>
        <c:numFmt formatCode="General" sourceLinked="1"/>
        <c:majorTickMark val="none"/>
        <c:minorTickMark val="none"/>
        <c:tickLblPos val="nextTo"/>
        <c:crossAx val="98085888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400" baseline="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мужчины с ИБС</c:v>
                </c:pt>
              </c:strCache>
            </c:strRef>
          </c:tx>
          <c:dLbls>
            <c:dLbl>
              <c:idx val="0"/>
              <c:layout>
                <c:manualLayout>
                  <c:x val="-0.11263222309211729"/>
                  <c:y val="-0.1305557742782152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092-456F-AC4A-4BA8F9DC0994}"/>
                </c:ext>
              </c:extLst>
            </c:dLbl>
            <c:dLbl>
              <c:idx val="1"/>
              <c:layout>
                <c:manualLayout>
                  <c:x val="-6.8830652452504637E-2"/>
                  <c:y val="0.1888888888888888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92-456F-AC4A-4BA8F9DC0994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092-456F-AC4A-4BA8F9DC0994}"/>
                </c:ext>
              </c:extLst>
            </c:dLbl>
            <c:dLbl>
              <c:idx val="3"/>
              <c:layout>
                <c:manualLayout>
                  <c:x val="-8.4473982555346591E-2"/>
                  <c:y val="-6.9444444444444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092-456F-AC4A-4BA8F9DC0994}"/>
                </c:ext>
              </c:extLst>
            </c:dLbl>
            <c:dLbl>
              <c:idx val="4"/>
              <c:layout>
                <c:manualLayout>
                  <c:x val="-5.9444654390799455E-2"/>
                  <c:y val="-0.111111111111111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092-456F-AC4A-4BA8F9DC0994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ЭД</c:v>
                </c:pt>
                <c:pt idx="1">
                  <c:v>АСТ</c:v>
                </c:pt>
                <c:pt idx="2">
                  <c:v>ФОБ</c:v>
                </c:pt>
                <c:pt idx="3">
                  <c:v>ОП</c:v>
                </c:pt>
                <c:pt idx="4">
                  <c:v>СЗ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2.4</c:v>
                </c:pt>
                <c:pt idx="1">
                  <c:v>4.7</c:v>
                </c:pt>
                <c:pt idx="2">
                  <c:v>2.9</c:v>
                </c:pt>
                <c:pt idx="3">
                  <c:v>5.3</c:v>
                </c:pt>
                <c:pt idx="4">
                  <c:v>4.2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D092-456F-AC4A-4BA8F9DC099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женщины с ИБС</c:v>
                </c:pt>
              </c:strCache>
            </c:strRef>
          </c:tx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092-456F-AC4A-4BA8F9DC0994}"/>
                </c:ext>
              </c:extLst>
            </c:dLbl>
            <c:dLbl>
              <c:idx val="1"/>
              <c:layout>
                <c:manualLayout>
                  <c:x val="-8.4473982555346591E-2"/>
                  <c:y val="-5.83333333333333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092-456F-AC4A-4BA8F9DC0994}"/>
                </c:ext>
              </c:extLst>
            </c:dLbl>
            <c:dLbl>
              <c:idx val="2"/>
              <c:layout>
                <c:manualLayout>
                  <c:x val="-5.9444654390799455E-2"/>
                  <c:y val="-0.2055555555555555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092-456F-AC4A-4BA8F9DC0994}"/>
                </c:ext>
              </c:extLst>
            </c:dLbl>
            <c:dLbl>
              <c:idx val="3"/>
              <c:layout>
                <c:manualLayout>
                  <c:x val="-5.005865632909428E-2"/>
                  <c:y val="0.1416666666666667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092-456F-AC4A-4BA8F9DC0994}"/>
                </c:ext>
              </c:extLst>
            </c:dLbl>
            <c:dLbl>
              <c:idx val="4"/>
              <c:layout>
                <c:manualLayout>
                  <c:x val="-4.0672658267389104E-2"/>
                  <c:y val="8.05555555555555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092-456F-AC4A-4BA8F9DC0994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ЭД</c:v>
                </c:pt>
                <c:pt idx="1">
                  <c:v>АСТ</c:v>
                </c:pt>
                <c:pt idx="2">
                  <c:v>ФОБ</c:v>
                </c:pt>
                <c:pt idx="3">
                  <c:v>ОП</c:v>
                </c:pt>
                <c:pt idx="4">
                  <c:v>СЗ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2.2999999999999998</c:v>
                </c:pt>
                <c:pt idx="1">
                  <c:v>5.6</c:v>
                </c:pt>
                <c:pt idx="2">
                  <c:v>2.9</c:v>
                </c:pt>
                <c:pt idx="3">
                  <c:v>5.0999999999999996</c:v>
                </c:pt>
                <c:pt idx="4">
                  <c:v>3.9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D092-456F-AC4A-4BA8F9DC099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80780288"/>
        <c:axId val="88560384"/>
      </c:lineChart>
      <c:catAx>
        <c:axId val="8078028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88560384"/>
        <c:crosses val="autoZero"/>
        <c:auto val="1"/>
        <c:lblAlgn val="ctr"/>
        <c:lblOffset val="100"/>
        <c:noMultiLvlLbl val="0"/>
      </c:catAx>
      <c:valAx>
        <c:axId val="88560384"/>
        <c:scaling>
          <c:orientation val="minMax"/>
          <c:min val="2.2000000000000002"/>
        </c:scaling>
        <c:delete val="1"/>
        <c:axPos val="l"/>
        <c:numFmt formatCode="General" sourceLinked="1"/>
        <c:majorTickMark val="none"/>
        <c:minorTickMark val="none"/>
        <c:tickLblPos val="nextTo"/>
        <c:crossAx val="80780288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400" baseline="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мужчины с АГ</c:v>
                </c:pt>
              </c:strCache>
            </c:strRef>
          </c:tx>
          <c:dLbls>
            <c:dLbl>
              <c:idx val="0"/>
              <c:layout>
                <c:manualLayout>
                  <c:x val="-5.6315988370231065E-2"/>
                  <c:y val="9.72222222222222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D1E-4F30-A540-38766189DC16}"/>
                </c:ext>
              </c:extLst>
            </c:dLbl>
            <c:dLbl>
              <c:idx val="1"/>
              <c:layout>
                <c:manualLayout>
                  <c:x val="-8.1345316534778209E-2"/>
                  <c:y val="0.12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D1E-4F30-A540-38766189DC16}"/>
                </c:ext>
              </c:extLst>
            </c:dLbl>
            <c:dLbl>
              <c:idx val="2"/>
              <c:layout>
                <c:manualLayout>
                  <c:x val="-5.6315988370231065E-2"/>
                  <c:y val="-0.1472222222222222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D1E-4F30-A540-38766189DC16}"/>
                </c:ext>
              </c:extLst>
            </c:dLbl>
            <c:dLbl>
              <c:idx val="3"/>
              <c:layout>
                <c:manualLayout>
                  <c:x val="-6.2573320411367844E-2"/>
                  <c:y val="-5.55555555555555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D1E-4F30-A540-38766189DC16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ЭД</c:v>
                </c:pt>
                <c:pt idx="1">
                  <c:v>АСТ</c:v>
                </c:pt>
                <c:pt idx="2">
                  <c:v>ФОБ</c:v>
                </c:pt>
                <c:pt idx="3">
                  <c:v>ОП</c:v>
                </c:pt>
                <c:pt idx="4">
                  <c:v>СЗ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5.9</c:v>
                </c:pt>
                <c:pt idx="1">
                  <c:v>6.1</c:v>
                </c:pt>
                <c:pt idx="2">
                  <c:v>4.3</c:v>
                </c:pt>
                <c:pt idx="3">
                  <c:v>5.7</c:v>
                </c:pt>
                <c:pt idx="4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AD1E-4F30-A540-38766189DC1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женщины с АГ</c:v>
                </c:pt>
              </c:strCache>
            </c:strRef>
          </c:tx>
          <c:dLbls>
            <c:dLbl>
              <c:idx val="0"/>
              <c:layout>
                <c:manualLayout>
                  <c:x val="-7.195931847307302E-2"/>
                  <c:y val="-6.94444444444444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D1E-4F30-A540-38766189DC16}"/>
                </c:ext>
              </c:extLst>
            </c:dLbl>
            <c:dLbl>
              <c:idx val="1"/>
              <c:layout>
                <c:manualLayout>
                  <c:x val="-8.1345316534778209E-2"/>
                  <c:y val="-5.27777777777777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D1E-4F30-A540-38766189DC16}"/>
                </c:ext>
              </c:extLst>
            </c:dLbl>
            <c:dLbl>
              <c:idx val="2"/>
              <c:layout>
                <c:manualLayout>
                  <c:x val="-7.195931847307302E-2"/>
                  <c:y val="-0.1999999999999999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D1E-4F30-A540-38766189DC16}"/>
                </c:ext>
              </c:extLst>
            </c:dLbl>
            <c:dLbl>
              <c:idx val="3"/>
              <c:layout>
                <c:manualLayout>
                  <c:x val="-6.2573320411367844E-2"/>
                  <c:y val="-6.11111111111111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AD1E-4F30-A540-38766189DC16}"/>
                </c:ext>
              </c:extLst>
            </c:dLbl>
            <c:dLbl>
              <c:idx val="4"/>
              <c:layout>
                <c:manualLayout>
                  <c:x val="-3.7543992246820708E-2"/>
                  <c:y val="-0.12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D1E-4F30-A540-38766189DC16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ЭД</c:v>
                </c:pt>
                <c:pt idx="1">
                  <c:v>АСТ</c:v>
                </c:pt>
                <c:pt idx="2">
                  <c:v>ФОБ</c:v>
                </c:pt>
                <c:pt idx="3">
                  <c:v>ОП</c:v>
                </c:pt>
                <c:pt idx="4">
                  <c:v>СЗ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7.2</c:v>
                </c:pt>
                <c:pt idx="1">
                  <c:v>7.2</c:v>
                </c:pt>
                <c:pt idx="2">
                  <c:v>5.4</c:v>
                </c:pt>
                <c:pt idx="3">
                  <c:v>7.3</c:v>
                </c:pt>
                <c:pt idx="4">
                  <c:v>5.6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AD1E-4F30-A540-38766189DC1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39006720"/>
        <c:axId val="139008256"/>
      </c:lineChart>
      <c:catAx>
        <c:axId val="13900672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39008256"/>
        <c:crosses val="autoZero"/>
        <c:auto val="1"/>
        <c:lblAlgn val="ctr"/>
        <c:lblOffset val="100"/>
        <c:noMultiLvlLbl val="0"/>
      </c:catAx>
      <c:valAx>
        <c:axId val="139008256"/>
        <c:scaling>
          <c:orientation val="minMax"/>
          <c:min val="4.2"/>
        </c:scaling>
        <c:delete val="1"/>
        <c:axPos val="l"/>
        <c:numFmt formatCode="General" sourceLinked="1"/>
        <c:majorTickMark val="none"/>
        <c:minorTickMark val="none"/>
        <c:tickLblPos val="nextTo"/>
        <c:crossAx val="139006720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мужчины с ИБС</c:v>
                </c:pt>
              </c:strCache>
            </c:strRef>
          </c:tx>
          <c:dLbls>
            <c:dLbl>
              <c:idx val="0"/>
              <c:layout>
                <c:manualLayout>
                  <c:x val="-8.4473982555346591E-2"/>
                  <c:y val="7.77777777777777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1CE-4BBA-A2BB-82CED53EACB3}"/>
                </c:ext>
              </c:extLst>
            </c:dLbl>
            <c:dLbl>
              <c:idx val="1"/>
              <c:layout>
                <c:manualLayout>
                  <c:x val="-9.3859980617051766E-2"/>
                  <c:y val="0.1138888888888888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1CE-4BBA-A2BB-82CED53EACB3}"/>
                </c:ext>
              </c:extLst>
            </c:dLbl>
            <c:dLbl>
              <c:idx val="3"/>
              <c:layout>
                <c:manualLayout>
                  <c:x val="-4.0672658267389104E-2"/>
                  <c:y val="0.12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1CE-4BBA-A2BB-82CED53EACB3}"/>
                </c:ext>
              </c:extLst>
            </c:dLbl>
            <c:dLbl>
              <c:idx val="4"/>
              <c:layout>
                <c:manualLayout>
                  <c:x val="-1.5643330102841961E-2"/>
                  <c:y val="5.83333333333334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1CE-4BBA-A2BB-82CED53EACB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ЭД</c:v>
                </c:pt>
                <c:pt idx="1">
                  <c:v>АСТ</c:v>
                </c:pt>
                <c:pt idx="2">
                  <c:v>ФОБ</c:v>
                </c:pt>
                <c:pt idx="3">
                  <c:v>ОП</c:v>
                </c:pt>
                <c:pt idx="4">
                  <c:v>СЗ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6</c:v>
                </c:pt>
                <c:pt idx="1">
                  <c:v>6.3</c:v>
                </c:pt>
                <c:pt idx="2">
                  <c:v>4.4000000000000004</c:v>
                </c:pt>
                <c:pt idx="3">
                  <c:v>6</c:v>
                </c:pt>
                <c:pt idx="4">
                  <c:v>4.8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41CE-4BBA-A2BB-82CED53EACB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женщины с ИБС</c:v>
                </c:pt>
              </c:strCache>
            </c:strRef>
          </c:tx>
          <c:dLbls>
            <c:dLbl>
              <c:idx val="0"/>
              <c:layout>
                <c:manualLayout>
                  <c:x val="-5.005865632909428E-2"/>
                  <c:y val="-9.99999999999999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1CE-4BBA-A2BB-82CED53EACB3}"/>
                </c:ext>
              </c:extLst>
            </c:dLbl>
            <c:dLbl>
              <c:idx val="1"/>
              <c:layout>
                <c:manualLayout>
                  <c:x val="-5.9444654390799455E-2"/>
                  <c:y val="-0.1249999999999999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1CE-4BBA-A2BB-82CED53EACB3}"/>
                </c:ext>
              </c:extLst>
            </c:dLbl>
            <c:dLbl>
              <c:idx val="2"/>
              <c:layout>
                <c:manualLayout>
                  <c:x val="-6.8830652452504637E-2"/>
                  <c:y val="-0.138888888888888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1CE-4BBA-A2BB-82CED53EACB3}"/>
                </c:ext>
              </c:extLst>
            </c:dLbl>
            <c:dLbl>
              <c:idx val="3"/>
              <c:layout>
                <c:manualLayout>
                  <c:x val="-7.8216650514209812E-2"/>
                  <c:y val="-7.22222222222222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1CE-4BBA-A2BB-82CED53EACB3}"/>
                </c:ext>
              </c:extLst>
            </c:dLbl>
            <c:dLbl>
              <c:idx val="4"/>
              <c:layout>
                <c:manualLayout>
                  <c:x val="-3.1286660205683922E-2"/>
                  <c:y val="-0.124999999999999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1CE-4BBA-A2BB-82CED53EACB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ЭД</c:v>
                </c:pt>
                <c:pt idx="1">
                  <c:v>АСТ</c:v>
                </c:pt>
                <c:pt idx="2">
                  <c:v>ФОБ</c:v>
                </c:pt>
                <c:pt idx="3">
                  <c:v>ОП</c:v>
                </c:pt>
                <c:pt idx="4">
                  <c:v>СЗ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7.7</c:v>
                </c:pt>
                <c:pt idx="1">
                  <c:v>7.1</c:v>
                </c:pt>
                <c:pt idx="2">
                  <c:v>5.0999999999999996</c:v>
                </c:pt>
                <c:pt idx="3">
                  <c:v>7.3</c:v>
                </c:pt>
                <c:pt idx="4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41CE-4BBA-A2BB-82CED53EACB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44637952"/>
        <c:axId val="144640256"/>
      </c:lineChart>
      <c:catAx>
        <c:axId val="1446379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44640256"/>
        <c:crosses val="autoZero"/>
        <c:auto val="1"/>
        <c:lblAlgn val="ctr"/>
        <c:lblOffset val="100"/>
        <c:noMultiLvlLbl val="0"/>
      </c:catAx>
      <c:valAx>
        <c:axId val="144640256"/>
        <c:scaling>
          <c:orientation val="minMax"/>
          <c:min val="4.2"/>
        </c:scaling>
        <c:delete val="1"/>
        <c:axPos val="l"/>
        <c:numFmt formatCode="General" sourceLinked="1"/>
        <c:majorTickMark val="out"/>
        <c:minorTickMark val="none"/>
        <c:tickLblPos val="nextTo"/>
        <c:crossAx val="144637952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400" baseline="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ЛПО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лица с АГ</c:v>
                </c:pt>
                <c:pt idx="1">
                  <c:v>лица без АГ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13.8</c:v>
                </c:pt>
                <c:pt idx="1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0F-404C-AAD1-AAA6F1D8EC0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one"/>
        <c:axId val="44226816"/>
        <c:axId val="86675456"/>
        <c:axId val="0"/>
      </c:bar3DChart>
      <c:catAx>
        <c:axId val="4422681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86675456"/>
        <c:crosses val="autoZero"/>
        <c:auto val="1"/>
        <c:lblAlgn val="ctr"/>
        <c:lblOffset val="100"/>
        <c:noMultiLvlLbl val="0"/>
      </c:catAx>
      <c:valAx>
        <c:axId val="8667545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42268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Гамильтон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без ТР</c:v>
                </c:pt>
                <c:pt idx="1">
                  <c:v>мягкие ТР</c:v>
                </c:pt>
                <c:pt idx="2">
                  <c:v>умеренные ТР</c:v>
                </c:pt>
                <c:pt idx="3">
                  <c:v>тяжелые ТР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15.4</c:v>
                </c:pt>
                <c:pt idx="1">
                  <c:v>49</c:v>
                </c:pt>
                <c:pt idx="2">
                  <c:v>23</c:v>
                </c:pt>
                <c:pt idx="3">
                  <c:v>12.6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B7-41DB-A7EA-40C553212B5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one"/>
        <c:axId val="122426112"/>
        <c:axId val="122427648"/>
        <c:axId val="0"/>
      </c:bar3DChart>
      <c:catAx>
        <c:axId val="12242611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22427648"/>
        <c:crosses val="autoZero"/>
        <c:auto val="1"/>
        <c:lblAlgn val="ctr"/>
        <c:lblOffset val="100"/>
        <c:noMultiLvlLbl val="0"/>
      </c:catAx>
      <c:valAx>
        <c:axId val="12242764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224261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лица с АГ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РЗ</c:v>
                </c:pt>
                <c:pt idx="1">
                  <c:v>Э</c:v>
                </c:pt>
                <c:pt idx="2">
                  <c:v>И</c:v>
                </c:pt>
                <c:pt idx="3">
                  <c:v>О</c:v>
                </c:pt>
                <c:pt idx="4">
                  <c:v>СО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50</c:v>
                </c:pt>
                <c:pt idx="1">
                  <c:v>80.400000000000006</c:v>
                </c:pt>
                <c:pt idx="2">
                  <c:v>54.3</c:v>
                </c:pt>
                <c:pt idx="3">
                  <c:v>56.5</c:v>
                </c:pt>
                <c:pt idx="4">
                  <c:v>54.3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3E-465A-B142-52299A669DF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лица без АГ</c:v>
                </c:pt>
              </c:strCache>
            </c:strRef>
          </c:tx>
          <c:invertIfNegative val="0"/>
          <c:dLbls>
            <c:dLbl>
              <c:idx val="3"/>
              <c:layout>
                <c:manualLayout>
                  <c:x val="9.2592592592592587E-3"/>
                  <c:y val="-7.77777777777777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33E-465A-B142-52299A669DF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РЗ</c:v>
                </c:pt>
                <c:pt idx="1">
                  <c:v>Э</c:v>
                </c:pt>
                <c:pt idx="2">
                  <c:v>И</c:v>
                </c:pt>
                <c:pt idx="3">
                  <c:v>О</c:v>
                </c:pt>
                <c:pt idx="4">
                  <c:v>СО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40.5</c:v>
                </c:pt>
                <c:pt idx="1">
                  <c:v>14.5</c:v>
                </c:pt>
                <c:pt idx="2">
                  <c:v>35.799999999999997</c:v>
                </c:pt>
                <c:pt idx="3">
                  <c:v>56.6</c:v>
                </c:pt>
                <c:pt idx="4">
                  <c:v>39.9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33E-465A-B142-52299A669DF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one"/>
        <c:axId val="33834496"/>
        <c:axId val="33838592"/>
        <c:axId val="0"/>
      </c:bar3DChart>
      <c:catAx>
        <c:axId val="33834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33838592"/>
        <c:crosses val="autoZero"/>
        <c:auto val="1"/>
        <c:lblAlgn val="ctr"/>
        <c:lblOffset val="100"/>
        <c:noMultiLvlLbl val="0"/>
      </c:catAx>
      <c:valAx>
        <c:axId val="3383859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3834496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42"/>
    </mc:Choice>
    <mc:Fallback>
      <c:style val="4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лица с АГ</c:v>
                </c:pt>
              </c:strCache>
            </c:strRef>
          </c:tx>
          <c:dLbls>
            <c:dLbl>
              <c:idx val="0"/>
              <c:layout>
                <c:manualLayout>
                  <c:x val="-2.4691358024691357E-2"/>
                  <c:y val="5.833333333333333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-2</a:t>
                    </a:r>
                    <a:r>
                      <a:rPr lang="ru-RU" dirty="0"/>
                      <a:t>,0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94F5-4E47-BF5D-547DCA371888}"/>
                </c:ext>
              </c:extLst>
            </c:dLbl>
            <c:dLbl>
              <c:idx val="1"/>
              <c:layout>
                <c:manualLayout>
                  <c:x val="-9.1049382716049385E-2"/>
                  <c:y val="3.05555555555555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F5-4E47-BF5D-547DCA371888}"/>
                </c:ext>
              </c:extLst>
            </c:dLbl>
            <c:dLbl>
              <c:idx val="2"/>
              <c:layout>
                <c:manualLayout>
                  <c:x val="-2.6234567901234566E-2"/>
                  <c:y val="-7.49999999999999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F5-4E47-BF5D-547DCA371888}"/>
                </c:ext>
              </c:extLst>
            </c:dLbl>
            <c:dLbl>
              <c:idx val="3"/>
              <c:layout>
                <c:manualLayout>
                  <c:x val="-4.0123456790123455E-2"/>
                  <c:y val="-5.83333333333333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4F5-4E47-BF5D-547DCA371888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П</c:v>
                </c:pt>
                <c:pt idx="1">
                  <c:v>А</c:v>
                </c:pt>
                <c:pt idx="2">
                  <c:v>Х</c:v>
                </c:pt>
                <c:pt idx="3">
                  <c:v>С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-2</c:v>
                </c:pt>
                <c:pt idx="1">
                  <c:v>3.7</c:v>
                </c:pt>
                <c:pt idx="2">
                  <c:v>-1.7</c:v>
                </c:pt>
                <c:pt idx="3">
                  <c:v>1.7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94F5-4E47-BF5D-547DCA37188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лица без АГ</c:v>
                </c:pt>
              </c:strCache>
            </c:strRef>
          </c:tx>
          <c:dLbls>
            <c:dLbl>
              <c:idx val="0"/>
              <c:layout>
                <c:manualLayout>
                  <c:x val="-2.4691358024691357E-2"/>
                  <c:y val="-9.722244094488194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</a:t>
                    </a:r>
                    <a:r>
                      <a:rPr lang="ru-RU" dirty="0"/>
                      <a:t>,0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94F5-4E47-BF5D-547DCA371888}"/>
                </c:ext>
              </c:extLst>
            </c:dLbl>
            <c:dLbl>
              <c:idx val="1"/>
              <c:layout>
                <c:manualLayout>
                  <c:x val="-2.1604938271604937E-2"/>
                  <c:y val="0.10000000000000005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</a:t>
                    </a:r>
                    <a:r>
                      <a:rPr lang="ru-RU" dirty="0"/>
                      <a:t>,0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94F5-4E47-BF5D-547DCA371888}"/>
                </c:ext>
              </c:extLst>
            </c:dLbl>
            <c:dLbl>
              <c:idx val="2"/>
              <c:layout>
                <c:manualLayout>
                  <c:x val="-3.5493827160493825E-2"/>
                  <c:y val="6.94444444444444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4F5-4E47-BF5D-547DCA371888}"/>
                </c:ext>
              </c:extLst>
            </c:dLbl>
            <c:dLbl>
              <c:idx val="3"/>
              <c:layout>
                <c:manualLayout>
                  <c:x val="-2.3148148148148147E-2"/>
                  <c:y val="7.499999999999999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</a:t>
                    </a:r>
                    <a:r>
                      <a:rPr lang="ru-RU" dirty="0"/>
                      <a:t>,0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94F5-4E47-BF5D-547DCA371888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П</c:v>
                </c:pt>
                <c:pt idx="1">
                  <c:v>А</c:v>
                </c:pt>
                <c:pt idx="2">
                  <c:v>Х</c:v>
                </c:pt>
                <c:pt idx="3">
                  <c:v>С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-1.8</c:v>
                </c:pt>
                <c:pt idx="3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94F5-4E47-BF5D-547DCA37188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33895552"/>
        <c:axId val="33897088"/>
      </c:lineChart>
      <c:catAx>
        <c:axId val="338955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33897088"/>
        <c:crosses val="autoZero"/>
        <c:auto val="1"/>
        <c:lblAlgn val="ctr"/>
        <c:lblOffset val="100"/>
        <c:noMultiLvlLbl val="0"/>
      </c:catAx>
      <c:valAx>
        <c:axId val="3389708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3895552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лица с АГ</c:v>
                </c:pt>
              </c:strCache>
            </c:strRef>
          </c:tx>
          <c:dLbls>
            <c:dLbl>
              <c:idx val="0"/>
              <c:layout>
                <c:manualLayout>
                  <c:x val="-3.8580246913580245E-2"/>
                  <c:y val="0.1333333333333333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409-485F-AF36-B15A6D224A57}"/>
                </c:ext>
              </c:extLst>
            </c:dLbl>
            <c:dLbl>
              <c:idx val="1"/>
              <c:layout>
                <c:manualLayout>
                  <c:x val="-3.0864197530864168E-2"/>
                  <c:y val="0.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409-485F-AF36-B15A6D224A57}"/>
                </c:ext>
              </c:extLst>
            </c:dLbl>
            <c:dLbl>
              <c:idx val="2"/>
              <c:layout>
                <c:manualLayout>
                  <c:x val="-2.9320987654320986E-2"/>
                  <c:y val="0.1194444444444444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409-485F-AF36-B15A6D224A57}"/>
                </c:ext>
              </c:extLst>
            </c:dLbl>
            <c:dLbl>
              <c:idx val="3"/>
              <c:layout>
                <c:manualLayout>
                  <c:x val="-2.7777777777777776E-2"/>
                  <c:y val="-0.1305555555555555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409-485F-AF36-B15A6D224A57}"/>
                </c:ext>
              </c:extLst>
            </c:dLbl>
            <c:dLbl>
              <c:idx val="4"/>
              <c:layout>
                <c:manualLayout>
                  <c:x val="-4.7839506172839504E-2"/>
                  <c:y val="-0.12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409-485F-AF36-B15A6D224A57}"/>
                </c:ext>
              </c:extLst>
            </c:dLbl>
            <c:dLbl>
              <c:idx val="5"/>
              <c:layout>
                <c:manualLayout>
                  <c:x val="-3.2407407407407406E-2"/>
                  <c:y val="0.11111111111111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409-485F-AF36-B15A6D224A57}"/>
                </c:ext>
              </c:extLst>
            </c:dLbl>
            <c:dLbl>
              <c:idx val="6"/>
              <c:layout>
                <c:manualLayout>
                  <c:x val="-3.0864197530864196E-2"/>
                  <c:y val="0.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409-485F-AF36-B15A6D224A57}"/>
                </c:ext>
              </c:extLst>
            </c:dLbl>
            <c:dLbl>
              <c:idx val="7"/>
              <c:layout>
                <c:manualLayout>
                  <c:x val="-2.9320987654320986E-2"/>
                  <c:y val="-9.72222222222221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409-485F-AF36-B15A6D224A57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ФФ</c:v>
                </c:pt>
                <c:pt idx="1">
                  <c:v>РФ</c:v>
                </c:pt>
                <c:pt idx="2">
                  <c:v>ФБ</c:v>
                </c:pt>
                <c:pt idx="3">
                  <c:v>ЗЦ</c:v>
                </c:pt>
                <c:pt idx="4">
                  <c:v>ЖЭ</c:v>
                </c:pt>
                <c:pt idx="5">
                  <c:v>СФ</c:v>
                </c:pt>
                <c:pt idx="6">
                  <c:v>ЭФ</c:v>
                </c:pt>
                <c:pt idx="7">
                  <c:v>ПЗ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74</c:v>
                </c:pt>
                <c:pt idx="1">
                  <c:v>58.1</c:v>
                </c:pt>
                <c:pt idx="2">
                  <c:v>58.1</c:v>
                </c:pt>
                <c:pt idx="3">
                  <c:v>58.6</c:v>
                </c:pt>
                <c:pt idx="4">
                  <c:v>57.1</c:v>
                </c:pt>
                <c:pt idx="5">
                  <c:v>68.7</c:v>
                </c:pt>
                <c:pt idx="6">
                  <c:v>63</c:v>
                </c:pt>
                <c:pt idx="7">
                  <c:v>62.3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6409-485F-AF36-B15A6D224A5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лица без АГ</c:v>
                </c:pt>
              </c:strCache>
            </c:strRef>
          </c:tx>
          <c:dLbls>
            <c:dLbl>
              <c:idx val="0"/>
              <c:layout>
                <c:manualLayout>
                  <c:x val="-4.1666666666666664E-2"/>
                  <c:y val="-6.38888888888888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409-485F-AF36-B15A6D224A57}"/>
                </c:ext>
              </c:extLst>
            </c:dLbl>
            <c:dLbl>
              <c:idx val="1"/>
              <c:layout>
                <c:manualLayout>
                  <c:x val="-3.0864197530864168E-2"/>
                  <c:y val="-0.1194444444444444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409-485F-AF36-B15A6D224A57}"/>
                </c:ext>
              </c:extLst>
            </c:dLbl>
            <c:dLbl>
              <c:idx val="2"/>
              <c:layout>
                <c:manualLayout>
                  <c:x val="-3.8580246913580245E-2"/>
                  <c:y val="-7.77777777777777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409-485F-AF36-B15A6D224A57}"/>
                </c:ext>
              </c:extLst>
            </c:dLbl>
            <c:dLbl>
              <c:idx val="3"/>
              <c:layout>
                <c:manualLayout>
                  <c:x val="-3.7037037037037035E-2"/>
                  <c:y val="8.88888888888888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6409-485F-AF36-B15A6D224A57}"/>
                </c:ext>
              </c:extLst>
            </c:dLbl>
            <c:dLbl>
              <c:idx val="4"/>
              <c:layout>
                <c:manualLayout>
                  <c:x val="-4.0123456790123455E-2"/>
                  <c:y val="0.1194444444444444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409-485F-AF36-B15A6D224A57}"/>
                </c:ext>
              </c:extLst>
            </c:dLbl>
            <c:dLbl>
              <c:idx val="5"/>
              <c:layout>
                <c:manualLayout>
                  <c:x val="-4.1666666666666664E-2"/>
                  <c:y val="-8.6111111111111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6409-485F-AF36-B15A6D224A57}"/>
                </c:ext>
              </c:extLst>
            </c:dLbl>
            <c:dLbl>
              <c:idx val="6"/>
              <c:layout>
                <c:manualLayout>
                  <c:x val="-4.0123456790123455E-2"/>
                  <c:y val="-7.22222222222222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6409-485F-AF36-B15A6D224A57}"/>
                </c:ext>
              </c:extLst>
            </c:dLbl>
            <c:dLbl>
              <c:idx val="7"/>
              <c:layout>
                <c:manualLayout>
                  <c:x val="-3.8580246913580245E-2"/>
                  <c:y val="0.1194442257217847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6409-485F-AF36-B15A6D224A57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ФФ</c:v>
                </c:pt>
                <c:pt idx="1">
                  <c:v>РФ</c:v>
                </c:pt>
                <c:pt idx="2">
                  <c:v>ФБ</c:v>
                </c:pt>
                <c:pt idx="3">
                  <c:v>ЗЦ</c:v>
                </c:pt>
                <c:pt idx="4">
                  <c:v>ЖЭ</c:v>
                </c:pt>
                <c:pt idx="5">
                  <c:v>СФ</c:v>
                </c:pt>
                <c:pt idx="6">
                  <c:v>ЭФ</c:v>
                </c:pt>
                <c:pt idx="7">
                  <c:v>ПЗ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76</c:v>
                </c:pt>
                <c:pt idx="1">
                  <c:v>66.400000000000006</c:v>
                </c:pt>
                <c:pt idx="2">
                  <c:v>71.099999999999994</c:v>
                </c:pt>
                <c:pt idx="3">
                  <c:v>51.9</c:v>
                </c:pt>
                <c:pt idx="4">
                  <c:v>55.9</c:v>
                </c:pt>
                <c:pt idx="5">
                  <c:v>69.099999999999994</c:v>
                </c:pt>
                <c:pt idx="6">
                  <c:v>73.900000000000006</c:v>
                </c:pt>
                <c:pt idx="7">
                  <c:v>60.1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6409-485F-AF36-B15A6D224A5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41416192"/>
        <c:axId val="41417728"/>
      </c:lineChart>
      <c:catAx>
        <c:axId val="41416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41417728"/>
        <c:crosses val="autoZero"/>
        <c:auto val="1"/>
        <c:lblAlgn val="ctr"/>
        <c:lblOffset val="100"/>
        <c:noMultiLvlLbl val="0"/>
      </c:catAx>
      <c:valAx>
        <c:axId val="41417728"/>
        <c:scaling>
          <c:orientation val="minMax"/>
          <c:min val="40"/>
        </c:scaling>
        <c:delete val="1"/>
        <c:axPos val="l"/>
        <c:numFmt formatCode="General" sourceLinked="1"/>
        <c:majorTickMark val="out"/>
        <c:minorTickMark val="none"/>
        <c:tickLblPos val="nextTo"/>
        <c:crossAx val="41416192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лица с АГ</c:v>
                </c:pt>
              </c:strCache>
            </c:strRef>
          </c:tx>
          <c:dLbls>
            <c:dLbl>
              <c:idx val="0"/>
              <c:layout>
                <c:manualLayout>
                  <c:x val="-2.7777777777777776E-2"/>
                  <c:y val="-0.1027777777777777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D18-49C0-9219-5A50F740A2DB}"/>
                </c:ext>
              </c:extLst>
            </c:dLbl>
            <c:dLbl>
              <c:idx val="1"/>
              <c:layout>
                <c:manualLayout>
                  <c:x val="-3.2407407407407406E-2"/>
                  <c:y val="-0.1277777777777777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D18-49C0-9219-5A50F740A2DB}"/>
                </c:ext>
              </c:extLst>
            </c:dLbl>
            <c:dLbl>
              <c:idx val="2"/>
              <c:layout>
                <c:manualLayout>
                  <c:x val="-2.9320987654320986E-2"/>
                  <c:y val="8.33333333333333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D18-49C0-9219-5A50F740A2DB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D18-49C0-9219-5A50F740A2DB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4.5999999999999996</c:v>
                </c:pt>
                <c:pt idx="1">
                  <c:v>3.8</c:v>
                </c:pt>
                <c:pt idx="2">
                  <c:v>3.3</c:v>
                </c:pt>
                <c:pt idx="3">
                  <c:v>4.4000000000000004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BD18-49C0-9219-5A50F740A2D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лица с ИБС</c:v>
                </c:pt>
              </c:strCache>
            </c:strRef>
          </c:tx>
          <c:dLbls>
            <c:dLbl>
              <c:idx val="0"/>
              <c:layout>
                <c:manualLayout>
                  <c:x val="-3.7037037037037035E-2"/>
                  <c:y val="0.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D18-49C0-9219-5A50F740A2DB}"/>
                </c:ext>
              </c:extLst>
            </c:dLbl>
            <c:dLbl>
              <c:idx val="1"/>
              <c:layout>
                <c:manualLayout>
                  <c:x val="-3.2407407407407406E-2"/>
                  <c:y val="0.1083333333333333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D18-49C0-9219-5A50F740A2DB}"/>
                </c:ext>
              </c:extLst>
            </c:dLbl>
            <c:dLbl>
              <c:idx val="2"/>
              <c:layout>
                <c:manualLayout>
                  <c:x val="-4.7839506172839504E-2"/>
                  <c:y val="-0.1138888888888888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D18-49C0-9219-5A50F740A2DB}"/>
                </c:ext>
              </c:extLst>
            </c:dLbl>
            <c:dLbl>
              <c:idx val="3"/>
              <c:layout>
                <c:manualLayout>
                  <c:x val="-3.5493827160493825E-2"/>
                  <c:y val="-7.77777777777777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D18-49C0-9219-5A50F740A2DB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3.9</c:v>
                </c:pt>
                <c:pt idx="1">
                  <c:v>3.4</c:v>
                </c:pt>
                <c:pt idx="2">
                  <c:v>3.5</c:v>
                </c:pt>
                <c:pt idx="3">
                  <c:v>4.4000000000000004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BD18-49C0-9219-5A50F740A2D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59794304"/>
        <c:axId val="159795840"/>
      </c:lineChart>
      <c:catAx>
        <c:axId val="159794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59795840"/>
        <c:crosses val="autoZero"/>
        <c:auto val="1"/>
        <c:lblAlgn val="ctr"/>
        <c:lblOffset val="100"/>
        <c:noMultiLvlLbl val="0"/>
      </c:catAx>
      <c:valAx>
        <c:axId val="159795840"/>
        <c:scaling>
          <c:orientation val="minMax"/>
          <c:min val="3"/>
        </c:scaling>
        <c:delete val="1"/>
        <c:axPos val="l"/>
        <c:numFmt formatCode="General" sourceLinked="1"/>
        <c:majorTickMark val="out"/>
        <c:minorTickMark val="none"/>
        <c:tickLblPos val="nextTo"/>
        <c:crossAx val="159794304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лица с ИБС</c:v>
                </c:pt>
              </c:strCache>
            </c:strRef>
          </c:tx>
          <c:dLbls>
            <c:dLbl>
              <c:idx val="0"/>
              <c:layout>
                <c:manualLayout>
                  <c:x val="-3.3950617283950615E-2"/>
                  <c:y val="8.61111111111112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1B0-48C8-B552-403CEF0B9A59}"/>
                </c:ext>
              </c:extLst>
            </c:dLbl>
            <c:dLbl>
              <c:idx val="3"/>
              <c:layout>
                <c:manualLayout>
                  <c:x val="-3.2407407407407406E-2"/>
                  <c:y val="0.1027777777777777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1B0-48C8-B552-403CEF0B9A59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3.9</c:v>
                </c:pt>
                <c:pt idx="1">
                  <c:v>3.4</c:v>
                </c:pt>
                <c:pt idx="2">
                  <c:v>3.5</c:v>
                </c:pt>
                <c:pt idx="3">
                  <c:v>4.4000000000000004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1B0-48C8-B552-403CEF0B9A5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лица без ИБС</c:v>
                </c:pt>
              </c:strCache>
            </c:strRef>
          </c:tx>
          <c:dLbls>
            <c:dLbl>
              <c:idx val="0"/>
              <c:layout>
                <c:manualLayout>
                  <c:x val="-2.4691358024691357E-2"/>
                  <c:y val="-8.33333333333333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1B0-48C8-B552-403CEF0B9A59}"/>
                </c:ext>
              </c:extLst>
            </c:dLbl>
            <c:dLbl>
              <c:idx val="1"/>
              <c:layout>
                <c:manualLayout>
                  <c:x val="-2.1604938271604937E-2"/>
                  <c:y val="-9.44444444444444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1B0-48C8-B552-403CEF0B9A59}"/>
                </c:ext>
              </c:extLst>
            </c:dLbl>
            <c:dLbl>
              <c:idx val="2"/>
              <c:layout>
                <c:manualLayout>
                  <c:x val="-2.6234567901234566E-2"/>
                  <c:y val="-5.83333333333333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1B0-48C8-B552-403CEF0B9A59}"/>
                </c:ext>
              </c:extLst>
            </c:dLbl>
            <c:dLbl>
              <c:idx val="3"/>
              <c:layout>
                <c:manualLayout>
                  <c:x val="-4.0123456790123455E-2"/>
                  <c:y val="-9.166666666666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1B0-48C8-B552-403CEF0B9A59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5.7</c:v>
                </c:pt>
                <c:pt idx="1">
                  <c:v>4.5999999999999996</c:v>
                </c:pt>
                <c:pt idx="2">
                  <c:v>4</c:v>
                </c:pt>
                <c:pt idx="3">
                  <c:v>4.8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91B0-48C8-B552-403CEF0B9A5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71641088"/>
        <c:axId val="171646976"/>
      </c:lineChart>
      <c:catAx>
        <c:axId val="17164108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71646976"/>
        <c:crosses val="autoZero"/>
        <c:auto val="1"/>
        <c:lblAlgn val="ctr"/>
        <c:lblOffset val="100"/>
        <c:noMultiLvlLbl val="0"/>
      </c:catAx>
      <c:valAx>
        <c:axId val="171646976"/>
        <c:scaling>
          <c:orientation val="minMax"/>
          <c:min val="3.2"/>
        </c:scaling>
        <c:delete val="1"/>
        <c:axPos val="l"/>
        <c:numFmt formatCode="General" sourceLinked="1"/>
        <c:majorTickMark val="out"/>
        <c:minorTickMark val="none"/>
        <c:tickLblPos val="nextTo"/>
        <c:crossAx val="171641088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депрессия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мужчины с АГ</c:v>
                </c:pt>
                <c:pt idx="1">
                  <c:v>женщины с АГ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35.700000000000003</c:v>
                </c:pt>
                <c:pt idx="1">
                  <c:v>39.5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C5-43C0-A387-05F93391401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one"/>
        <c:axId val="160093312"/>
        <c:axId val="160094848"/>
        <c:axId val="0"/>
      </c:bar3DChart>
      <c:catAx>
        <c:axId val="16009331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60094848"/>
        <c:crosses val="autoZero"/>
        <c:auto val="1"/>
        <c:lblAlgn val="ctr"/>
        <c:lblOffset val="100"/>
        <c:noMultiLvlLbl val="0"/>
      </c:catAx>
      <c:valAx>
        <c:axId val="16009484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600933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autoTitleDeleted val="1"/>
    <c:plotArea>
      <c:layout>
        <c:manualLayout>
          <c:layoutTarget val="inner"/>
          <c:xMode val="edge"/>
          <c:yMode val="edge"/>
          <c:x val="2.6234567901234566E-2"/>
          <c:y val="0.20866732283464565"/>
          <c:w val="0.96604938271604934"/>
          <c:h val="0.6666058617672791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ненцы с ИБС</c:v>
                </c:pt>
              </c:strCache>
            </c:strRef>
          </c:tx>
          <c:dLbls>
            <c:dLbl>
              <c:idx val="1"/>
              <c:layout>
                <c:manualLayout>
                  <c:x val="-4.4753086419753084E-2"/>
                  <c:y val="-0.138888888888888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575-4697-8571-64F1B9351EC8}"/>
                </c:ext>
              </c:extLst>
            </c:dLbl>
            <c:dLbl>
              <c:idx val="2"/>
              <c:layout>
                <c:manualLayout>
                  <c:x val="-6.9444444444444448E-2"/>
                  <c:y val="-0.11111111111111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75-4697-8571-64F1B9351EC8}"/>
                </c:ext>
              </c:extLst>
            </c:dLbl>
            <c:dLbl>
              <c:idx val="3"/>
              <c:layout>
                <c:manualLayout>
                  <c:x val="-5.8641975308641972E-2"/>
                  <c:y val="-0.1611111111111111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575-4697-8571-64F1B9351EC8}"/>
                </c:ext>
              </c:extLst>
            </c:dLbl>
            <c:dLbl>
              <c:idx val="4"/>
              <c:layout>
                <c:manualLayout>
                  <c:x val="-5.5555555555555552E-2"/>
                  <c:y val="-6.66666666666666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575-4697-8571-64F1B9351EC8}"/>
                </c:ext>
              </c:extLst>
            </c:dLbl>
            <c:dLbl>
              <c:idx val="5"/>
              <c:layout>
                <c:manualLayout>
                  <c:x val="-5.4012345679012343E-2"/>
                  <c:y val="-9.72222222222222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575-4697-8571-64F1B9351EC8}"/>
                </c:ext>
              </c:extLst>
            </c:dLbl>
            <c:dLbl>
              <c:idx val="6"/>
              <c:layout>
                <c:manualLayout>
                  <c:x val="-3.3950617283950615E-2"/>
                  <c:y val="-0.1083333333333333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575-4697-8571-64F1B9351EC8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2.5299999999999998</c:v>
                </c:pt>
                <c:pt idx="1">
                  <c:v>2.2000000000000002</c:v>
                </c:pt>
                <c:pt idx="2">
                  <c:v>3.07</c:v>
                </c:pt>
                <c:pt idx="3">
                  <c:v>3.07</c:v>
                </c:pt>
                <c:pt idx="4">
                  <c:v>3.6</c:v>
                </c:pt>
                <c:pt idx="5">
                  <c:v>3.13</c:v>
                </c:pt>
                <c:pt idx="6">
                  <c:v>3.27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1575-4697-8571-64F1B9351EC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славяне с ИБС</c:v>
                </c:pt>
              </c:strCache>
            </c:strRef>
          </c:tx>
          <c:dLbls>
            <c:dLbl>
              <c:idx val="0"/>
              <c:layout>
                <c:manualLayout>
                  <c:x val="-5.5555555555555559E-2"/>
                  <c:y val="-0.1472222222222222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575-4697-8571-64F1B9351EC8}"/>
                </c:ext>
              </c:extLst>
            </c:dLbl>
            <c:dLbl>
              <c:idx val="2"/>
              <c:layout>
                <c:manualLayout>
                  <c:x val="-3.5493827160493825E-2"/>
                  <c:y val="8.88888888888889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575-4697-8571-64F1B9351EC8}"/>
                </c:ext>
              </c:extLst>
            </c:dLbl>
            <c:dLbl>
              <c:idx val="3"/>
              <c:layout>
                <c:manualLayout>
                  <c:x val="-4.0123456790123455E-2"/>
                  <c:y val="0.1222222222222222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575-4697-8571-64F1B9351EC8}"/>
                </c:ext>
              </c:extLst>
            </c:dLbl>
            <c:dLbl>
              <c:idx val="4"/>
              <c:layout>
                <c:manualLayout>
                  <c:x val="-2.9320987654320986E-2"/>
                  <c:y val="0.1305555555555555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575-4697-8571-64F1B9351EC8}"/>
                </c:ext>
              </c:extLst>
            </c:dLbl>
            <c:dLbl>
              <c:idx val="5"/>
              <c:layout>
                <c:manualLayout>
                  <c:x val="-3.7037037037037035E-2"/>
                  <c:y val="0.1305555555555555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575-4697-8571-64F1B9351EC8}"/>
                </c:ext>
              </c:extLst>
            </c:dLbl>
            <c:dLbl>
              <c:idx val="6"/>
              <c:layout>
                <c:manualLayout>
                  <c:x val="-3.5493827160493825E-2"/>
                  <c:y val="0.1305555555555555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575-4697-8571-64F1B9351EC8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2.5299999999999998</c:v>
                </c:pt>
                <c:pt idx="1">
                  <c:v>1.75</c:v>
                </c:pt>
                <c:pt idx="2">
                  <c:v>2.31</c:v>
                </c:pt>
                <c:pt idx="3">
                  <c:v>2.25</c:v>
                </c:pt>
                <c:pt idx="4">
                  <c:v>3.47</c:v>
                </c:pt>
                <c:pt idx="5">
                  <c:v>2.84</c:v>
                </c:pt>
                <c:pt idx="6">
                  <c:v>3.25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D-1575-4697-8571-64F1B9351EC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44148224"/>
        <c:axId val="44149760"/>
      </c:lineChart>
      <c:catAx>
        <c:axId val="44148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44149760"/>
        <c:crosses val="autoZero"/>
        <c:auto val="1"/>
        <c:lblAlgn val="ctr"/>
        <c:lblOffset val="100"/>
        <c:noMultiLvlLbl val="0"/>
      </c:catAx>
      <c:valAx>
        <c:axId val="44149760"/>
        <c:scaling>
          <c:orientation val="minMax"/>
          <c:min val="1.5"/>
        </c:scaling>
        <c:delete val="1"/>
        <c:axPos val="l"/>
        <c:numFmt formatCode="General" sourceLinked="1"/>
        <c:majorTickMark val="none"/>
        <c:minorTickMark val="none"/>
        <c:tickLblPos val="nextTo"/>
        <c:crossAx val="44148224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депрессия</c:v>
                </c:pt>
              </c:strCache>
            </c:strRef>
          </c:tx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67B3-4B12-AEFD-258C1D839957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славяне с ИБС</c:v>
                </c:pt>
                <c:pt idx="1">
                  <c:v>ненцы с ИБС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40.42</c:v>
                </c:pt>
                <c:pt idx="1">
                  <c:v>36.369999999999997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7B3-4B12-AEFD-258C1D83995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one"/>
        <c:axId val="44561920"/>
        <c:axId val="44563456"/>
        <c:axId val="0"/>
      </c:bar3DChart>
      <c:catAx>
        <c:axId val="4456192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44563456"/>
        <c:crosses val="autoZero"/>
        <c:auto val="1"/>
        <c:lblAlgn val="ctr"/>
        <c:lblOffset val="100"/>
        <c:noMultiLvlLbl val="0"/>
      </c:catAx>
      <c:valAx>
        <c:axId val="4456345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445619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мужчины с ИБС</c:v>
                </c:pt>
              </c:strCache>
            </c:strRef>
          </c:tx>
          <c:dLbls>
            <c:dLbl>
              <c:idx val="0"/>
              <c:layout>
                <c:manualLayout>
                  <c:x val="-2.9320987654321003E-2"/>
                  <c:y val="-6.6666666666666693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6***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5043-4DA6-8111-4C48DE38E096}"/>
                </c:ext>
              </c:extLst>
            </c:dLbl>
            <c:dLbl>
              <c:idx val="1"/>
              <c:layout>
                <c:manualLayout>
                  <c:x val="-4.0123456790123455E-2"/>
                  <c:y val="-5.5555555555555552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6,3***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5043-4DA6-8111-4C48DE38E096}"/>
                </c:ext>
              </c:extLst>
            </c:dLbl>
            <c:dLbl>
              <c:idx val="2"/>
              <c:layout>
                <c:manualLayout>
                  <c:x val="-3.0864197530864196E-2"/>
                  <c:y val="-0.13611111111111115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4,4***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5043-4DA6-8111-4C48DE38E096}"/>
                </c:ext>
              </c:extLst>
            </c:dLbl>
            <c:dLbl>
              <c:idx val="3"/>
              <c:layout>
                <c:manualLayout>
                  <c:x val="-4.0123456790123455E-2"/>
                  <c:y val="-6.3888888888888898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6,1***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5043-4DA6-8111-4C48DE38E096}"/>
                </c:ext>
              </c:extLst>
            </c:dLbl>
            <c:dLbl>
              <c:idx val="4"/>
              <c:layout>
                <c:manualLayout>
                  <c:x val="-4.1666666666666664E-2"/>
                  <c:y val="-0.10555555555555556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4,8***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5043-4DA6-8111-4C48DE38E096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ЭД</c:v>
                </c:pt>
                <c:pt idx="1">
                  <c:v>АСТ</c:v>
                </c:pt>
                <c:pt idx="2">
                  <c:v>ФОБ</c:v>
                </c:pt>
                <c:pt idx="3">
                  <c:v>ОП</c:v>
                </c:pt>
                <c:pt idx="4">
                  <c:v>СЗ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6</c:v>
                </c:pt>
                <c:pt idx="1">
                  <c:v>6.3</c:v>
                </c:pt>
                <c:pt idx="2">
                  <c:v>4.4000000000000004</c:v>
                </c:pt>
                <c:pt idx="3">
                  <c:v>6.1</c:v>
                </c:pt>
                <c:pt idx="4">
                  <c:v>4.8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5043-4DA6-8111-4C48DE38E09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мужчины без ИБС</c:v>
                </c:pt>
              </c:strCache>
            </c:strRef>
          </c:tx>
          <c:dLbls>
            <c:dLbl>
              <c:idx val="0"/>
              <c:layout>
                <c:manualLayout>
                  <c:x val="-2.9320987654321003E-2"/>
                  <c:y val="-8.05555555555555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043-4DA6-8111-4C48DE38E096}"/>
                </c:ext>
              </c:extLst>
            </c:dLbl>
            <c:dLbl>
              <c:idx val="1"/>
              <c:layout>
                <c:manualLayout>
                  <c:x val="-3.0864197530864196E-2"/>
                  <c:y val="-9.166666666666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043-4DA6-8111-4C48DE38E096}"/>
                </c:ext>
              </c:extLst>
            </c:dLbl>
            <c:dLbl>
              <c:idx val="2"/>
              <c:layout>
                <c:manualLayout>
                  <c:x val="-3.0864197530864196E-2"/>
                  <c:y val="-0.1027777777777777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043-4DA6-8111-4C48DE38E096}"/>
                </c:ext>
              </c:extLst>
            </c:dLbl>
            <c:dLbl>
              <c:idx val="3"/>
              <c:layout>
                <c:manualLayout>
                  <c:x val="-4.0123456790123455E-2"/>
                  <c:y val="-7.77777777777777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043-4DA6-8111-4C48DE38E096}"/>
                </c:ext>
              </c:extLst>
            </c:dLbl>
            <c:dLbl>
              <c:idx val="4"/>
              <c:layout>
                <c:manualLayout>
                  <c:x val="-2.4691358024691357E-2"/>
                  <c:y val="-0.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043-4DA6-8111-4C48DE38E096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ЭД</c:v>
                </c:pt>
                <c:pt idx="1">
                  <c:v>АСТ</c:v>
                </c:pt>
                <c:pt idx="2">
                  <c:v>ФОБ</c:v>
                </c:pt>
                <c:pt idx="3">
                  <c:v>ОП</c:v>
                </c:pt>
                <c:pt idx="4">
                  <c:v>СЗ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4.2</c:v>
                </c:pt>
                <c:pt idx="1">
                  <c:v>4.3</c:v>
                </c:pt>
                <c:pt idx="2">
                  <c:v>2.6</c:v>
                </c:pt>
                <c:pt idx="3">
                  <c:v>3.8</c:v>
                </c:pt>
                <c:pt idx="4">
                  <c:v>3.1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5043-4DA6-8111-4C48DE38E09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58561024"/>
        <c:axId val="158562560"/>
      </c:lineChart>
      <c:catAx>
        <c:axId val="15856102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58562560"/>
        <c:crosses val="autoZero"/>
        <c:auto val="1"/>
        <c:lblAlgn val="ctr"/>
        <c:lblOffset val="100"/>
        <c:noMultiLvlLbl val="0"/>
      </c:catAx>
      <c:valAx>
        <c:axId val="158562560"/>
        <c:scaling>
          <c:orientation val="minMax"/>
          <c:min val="2.5"/>
        </c:scaling>
        <c:delete val="1"/>
        <c:axPos val="l"/>
        <c:numFmt formatCode="General" sourceLinked="1"/>
        <c:majorTickMark val="out"/>
        <c:minorTickMark val="none"/>
        <c:tickLblPos val="nextTo"/>
        <c:crossAx val="158561024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без АГ</c:v>
                </c:pt>
              </c:strCache>
            </c:strRef>
          </c:tx>
          <c:dLbls>
            <c:dLbl>
              <c:idx val="0"/>
              <c:layout>
                <c:manualLayout>
                  <c:x val="-7.2530985710119567E-2"/>
                  <c:y val="9.166666666666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9BA-482F-A26B-9E8653B5C802}"/>
                </c:ext>
              </c:extLst>
            </c:dLbl>
            <c:dLbl>
              <c:idx val="1"/>
              <c:layout>
                <c:manualLayout>
                  <c:x val="-6.1728395061728392E-2"/>
                  <c:y val="5.55555555555554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BA-482F-A26B-9E8653B5C802}"/>
                </c:ext>
              </c:extLst>
            </c:dLbl>
            <c:dLbl>
              <c:idx val="2"/>
              <c:layout>
                <c:manualLayout>
                  <c:x val="-5.0925925925925923E-2"/>
                  <c:y val="8.6111111111111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9BA-482F-A26B-9E8653B5C802}"/>
                </c:ext>
              </c:extLst>
            </c:dLbl>
            <c:dLbl>
              <c:idx val="3"/>
              <c:layout>
                <c:manualLayout>
                  <c:x val="-4.9382716049382713E-2"/>
                  <c:y val="3.8888888888888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9BA-482F-A26B-9E8653B5C802}"/>
                </c:ext>
              </c:extLst>
            </c:dLbl>
            <c:dLbl>
              <c:idx val="4"/>
              <c:layout>
                <c:manualLayout>
                  <c:x val="-4.7839506172839504E-2"/>
                  <c:y val="-8.33333333333332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9BA-482F-A26B-9E8653B5C802}"/>
                </c:ext>
              </c:extLst>
            </c:dLbl>
            <c:dLbl>
              <c:idx val="6"/>
              <c:layout>
                <c:manualLayout>
                  <c:x val="-2.7777777777777776E-2"/>
                  <c:y val="0.1111111111111112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9BA-482F-A26B-9E8653B5C802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9BA-482F-A26B-9E8653B5C80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Hs</c:v>
                </c:pt>
                <c:pt idx="1">
                  <c:v>D</c:v>
                </c:pt>
                <c:pt idx="2">
                  <c:v>Hy</c:v>
                </c:pt>
                <c:pt idx="3">
                  <c:v>Pd</c:v>
                </c:pt>
                <c:pt idx="4">
                  <c:v>Pa</c:v>
                </c:pt>
                <c:pt idx="5">
                  <c:v>Pt</c:v>
                </c:pt>
                <c:pt idx="6">
                  <c:v>Sc</c:v>
                </c:pt>
                <c:pt idx="7">
                  <c:v>Ma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48.9</c:v>
                </c:pt>
                <c:pt idx="1">
                  <c:v>47.1</c:v>
                </c:pt>
                <c:pt idx="2">
                  <c:v>47.3</c:v>
                </c:pt>
                <c:pt idx="3">
                  <c:v>46.8</c:v>
                </c:pt>
                <c:pt idx="4">
                  <c:v>47.1</c:v>
                </c:pt>
                <c:pt idx="5">
                  <c:v>46.6</c:v>
                </c:pt>
                <c:pt idx="6">
                  <c:v>48.2</c:v>
                </c:pt>
                <c:pt idx="7">
                  <c:v>49.8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89BA-482F-A26B-9E8653B5C80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 АГ</c:v>
                </c:pt>
              </c:strCache>
            </c:strRef>
          </c:tx>
          <c:dLbls>
            <c:dLbl>
              <c:idx val="0"/>
              <c:layout>
                <c:manualLayout>
                  <c:x val="-5.5555555555555552E-2"/>
                  <c:y val="-0.1194444444444444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9BA-482F-A26B-9E8653B5C802}"/>
                </c:ext>
              </c:extLst>
            </c:dLbl>
            <c:dLbl>
              <c:idx val="1"/>
              <c:layout>
                <c:manualLayout>
                  <c:x val="-3.5493827160493797E-2"/>
                  <c:y val="-0.1666666666666667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9BA-482F-A26B-9E8653B5C802}"/>
                </c:ext>
              </c:extLst>
            </c:dLbl>
            <c:dLbl>
              <c:idx val="2"/>
              <c:layout>
                <c:manualLayout>
                  <c:x val="-4.3209876543209874E-2"/>
                  <c:y val="-0.1027777777777777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9BA-482F-A26B-9E8653B5C802}"/>
                </c:ext>
              </c:extLst>
            </c:dLbl>
            <c:dLbl>
              <c:idx val="3"/>
              <c:layout>
                <c:manualLayout>
                  <c:x val="-4.9382716049382713E-2"/>
                  <c:y val="-0.1416666666666667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9BA-482F-A26B-9E8653B5C802}"/>
                </c:ext>
              </c:extLst>
            </c:dLbl>
            <c:dLbl>
              <c:idx val="4"/>
              <c:layout>
                <c:manualLayout>
                  <c:x val="-5.7098765432098762E-2"/>
                  <c:y val="-0.1083333333333333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9BA-482F-A26B-9E8653B5C802}"/>
                </c:ext>
              </c:extLst>
            </c:dLbl>
            <c:dLbl>
              <c:idx val="5"/>
              <c:layout>
                <c:manualLayout>
                  <c:x val="-3.7037037037037035E-2"/>
                  <c:y val="-0.12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9BA-482F-A26B-9E8653B5C802}"/>
                </c:ext>
              </c:extLst>
            </c:dLbl>
            <c:dLbl>
              <c:idx val="6"/>
              <c:layout>
                <c:manualLayout>
                  <c:x val="-3.5493827160493825E-2"/>
                  <c:y val="-9.72222222222222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89BA-482F-A26B-9E8653B5C802}"/>
                </c:ext>
              </c:extLst>
            </c:dLbl>
            <c:dLbl>
              <c:idx val="7"/>
              <c:layout>
                <c:manualLayout>
                  <c:x val="-3.3950617283950615E-2"/>
                  <c:y val="-8.33333333333333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89BA-482F-A26B-9E8653B5C80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Hs</c:v>
                </c:pt>
                <c:pt idx="1">
                  <c:v>D</c:v>
                </c:pt>
                <c:pt idx="2">
                  <c:v>Hy</c:v>
                </c:pt>
                <c:pt idx="3">
                  <c:v>Pd</c:v>
                </c:pt>
                <c:pt idx="4">
                  <c:v>Pa</c:v>
                </c:pt>
                <c:pt idx="5">
                  <c:v>Pt</c:v>
                </c:pt>
                <c:pt idx="6">
                  <c:v>Sc</c:v>
                </c:pt>
                <c:pt idx="7">
                  <c:v>Ma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54.9</c:v>
                </c:pt>
                <c:pt idx="1">
                  <c:v>51.7</c:v>
                </c:pt>
                <c:pt idx="2">
                  <c:v>53.2</c:v>
                </c:pt>
                <c:pt idx="3">
                  <c:v>46.9</c:v>
                </c:pt>
                <c:pt idx="4">
                  <c:v>50.9</c:v>
                </c:pt>
                <c:pt idx="5">
                  <c:v>49.9</c:v>
                </c:pt>
                <c:pt idx="6">
                  <c:v>51.8</c:v>
                </c:pt>
                <c:pt idx="7">
                  <c:v>49.8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0-89BA-482F-A26B-9E8653B5C80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54589824"/>
        <c:axId val="33300864"/>
      </c:lineChart>
      <c:catAx>
        <c:axId val="154589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33300864"/>
        <c:crosses val="autoZero"/>
        <c:auto val="1"/>
        <c:lblAlgn val="ctr"/>
        <c:lblOffset val="100"/>
        <c:noMultiLvlLbl val="0"/>
      </c:catAx>
      <c:valAx>
        <c:axId val="33300864"/>
        <c:scaling>
          <c:orientation val="minMax"/>
          <c:min val="45"/>
        </c:scaling>
        <c:delete val="1"/>
        <c:axPos val="l"/>
        <c:numFmt formatCode="General" sourceLinked="1"/>
        <c:majorTickMark val="out"/>
        <c:minorTickMark val="none"/>
        <c:tickLblPos val="nextTo"/>
        <c:crossAx val="154589824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женщины с ИБС</c:v>
                </c:pt>
              </c:strCache>
            </c:strRef>
          </c:tx>
          <c:dLbls>
            <c:dLbl>
              <c:idx val="0"/>
              <c:layout>
                <c:manualLayout>
                  <c:x val="-3.8580246913580245E-2"/>
                  <c:y val="-9.16666666666666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7,7***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0584-4E52-9908-31662C98E9B7}"/>
                </c:ext>
              </c:extLst>
            </c:dLbl>
            <c:dLbl>
              <c:idx val="1"/>
              <c:layout>
                <c:manualLayout>
                  <c:x val="-4.0123456790123455E-2"/>
                  <c:y val="-0.10833333333333334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7,1***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0584-4E52-9908-31662C98E9B7}"/>
                </c:ext>
              </c:extLst>
            </c:dLbl>
            <c:dLbl>
              <c:idx val="2"/>
              <c:layout>
                <c:manualLayout>
                  <c:x val="-5.7098765432098762E-2"/>
                  <c:y val="-0.1222222222222222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5,1***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0584-4E52-9908-31662C98E9B7}"/>
                </c:ext>
              </c:extLst>
            </c:dLbl>
            <c:dLbl>
              <c:idx val="3"/>
              <c:layout>
                <c:manualLayout>
                  <c:x val="-6.6358024691358028E-2"/>
                  <c:y val="-8.6111111111111083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7,3***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0584-4E52-9908-31662C98E9B7}"/>
                </c:ext>
              </c:extLst>
            </c:dLbl>
            <c:dLbl>
              <c:idx val="4"/>
              <c:layout>
                <c:manualLayout>
                  <c:x val="-3.2407407407407406E-2"/>
                  <c:y val="-0.1333333333333333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5**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0584-4E52-9908-31662C98E9B7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ЭД</c:v>
                </c:pt>
                <c:pt idx="1">
                  <c:v>АСТ</c:v>
                </c:pt>
                <c:pt idx="2">
                  <c:v>ФОБ</c:v>
                </c:pt>
                <c:pt idx="3">
                  <c:v>ОП</c:v>
                </c:pt>
                <c:pt idx="4">
                  <c:v>СЗ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7.7</c:v>
                </c:pt>
                <c:pt idx="1">
                  <c:v>7.1</c:v>
                </c:pt>
                <c:pt idx="2">
                  <c:v>5.0999999999999996</c:v>
                </c:pt>
                <c:pt idx="3">
                  <c:v>7.3</c:v>
                </c:pt>
                <c:pt idx="4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0584-4E52-9908-31662C98E9B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женщины без ИБС</c:v>
                </c:pt>
              </c:strCache>
            </c:strRef>
          </c:tx>
          <c:dLbls>
            <c:dLbl>
              <c:idx val="0"/>
              <c:layout>
                <c:manualLayout>
                  <c:x val="-3.8580246913580245E-2"/>
                  <c:y val="-9.166666666666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584-4E52-9908-31662C98E9B7}"/>
                </c:ext>
              </c:extLst>
            </c:dLbl>
            <c:dLbl>
              <c:idx val="1"/>
              <c:layout>
                <c:manualLayout>
                  <c:x val="-4.0123456790123455E-2"/>
                  <c:y val="-8.88888888888889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584-4E52-9908-31662C98E9B7}"/>
                </c:ext>
              </c:extLst>
            </c:dLbl>
            <c:dLbl>
              <c:idx val="2"/>
              <c:layout>
                <c:manualLayout>
                  <c:x val="-4.0123456790123455E-2"/>
                  <c:y val="-0.11111111111111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584-4E52-9908-31662C98E9B7}"/>
                </c:ext>
              </c:extLst>
            </c:dLbl>
            <c:dLbl>
              <c:idx val="3"/>
              <c:layout>
                <c:manualLayout>
                  <c:x val="-4.0123456790123455E-2"/>
                  <c:y val="-8.33333333333333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584-4E52-9908-31662C98E9B7}"/>
                </c:ext>
              </c:extLst>
            </c:dLbl>
            <c:dLbl>
              <c:idx val="4"/>
              <c:layout>
                <c:manualLayout>
                  <c:x val="-3.2407407407407406E-2"/>
                  <c:y val="-9.166666666666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584-4E52-9908-31662C98E9B7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ЭД</c:v>
                </c:pt>
                <c:pt idx="1">
                  <c:v>АСТ</c:v>
                </c:pt>
                <c:pt idx="2">
                  <c:v>ФОБ</c:v>
                </c:pt>
                <c:pt idx="3">
                  <c:v>ОП</c:v>
                </c:pt>
                <c:pt idx="4">
                  <c:v>СЗ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5.0999999999999996</c:v>
                </c:pt>
                <c:pt idx="1">
                  <c:v>4.7</c:v>
                </c:pt>
                <c:pt idx="2">
                  <c:v>1.9</c:v>
                </c:pt>
                <c:pt idx="3">
                  <c:v>4.3</c:v>
                </c:pt>
                <c:pt idx="4">
                  <c:v>2.5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0584-4E52-9908-31662C98E9B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58745344"/>
        <c:axId val="158746880"/>
      </c:lineChart>
      <c:catAx>
        <c:axId val="15874534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58746880"/>
        <c:crosses val="autoZero"/>
        <c:auto val="1"/>
        <c:lblAlgn val="ctr"/>
        <c:lblOffset val="100"/>
        <c:noMultiLvlLbl val="0"/>
      </c:catAx>
      <c:valAx>
        <c:axId val="158746880"/>
        <c:scaling>
          <c:orientation val="minMax"/>
          <c:min val="1.8"/>
        </c:scaling>
        <c:delete val="1"/>
        <c:axPos val="l"/>
        <c:numFmt formatCode="General" sourceLinked="1"/>
        <c:majorTickMark val="out"/>
        <c:minorTickMark val="none"/>
        <c:tickLblPos val="nextTo"/>
        <c:crossAx val="158745344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 коррекции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</c:v>
                </c:pt>
                <c:pt idx="1">
                  <c:v>II</c:v>
                </c:pt>
                <c:pt idx="2">
                  <c:v>III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40.799999999999997</c:v>
                </c:pt>
                <c:pt idx="1">
                  <c:v>46.9</c:v>
                </c:pt>
                <c:pt idx="2">
                  <c:v>42.1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F5F-4BB9-93D9-8CFA5999712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после коррекции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</c:v>
                </c:pt>
                <c:pt idx="1">
                  <c:v>II</c:v>
                </c:pt>
                <c:pt idx="2">
                  <c:v>III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37.6</c:v>
                </c:pt>
                <c:pt idx="1">
                  <c:v>42.5</c:v>
                </c:pt>
                <c:pt idx="2">
                  <c:v>37.9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F5F-4BB9-93D9-8CFA5999712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one"/>
        <c:axId val="159451392"/>
        <c:axId val="159465472"/>
        <c:axId val="0"/>
      </c:bar3DChart>
      <c:catAx>
        <c:axId val="15945139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59465472"/>
        <c:crosses val="autoZero"/>
        <c:auto val="1"/>
        <c:lblAlgn val="ctr"/>
        <c:lblOffset val="100"/>
        <c:noMultiLvlLbl val="0"/>
      </c:catAx>
      <c:valAx>
        <c:axId val="159465472"/>
        <c:scaling>
          <c:orientation val="minMax"/>
          <c:min val="35"/>
        </c:scaling>
        <c:delete val="1"/>
        <c:axPos val="l"/>
        <c:numFmt formatCode="General" sourceLinked="1"/>
        <c:majorTickMark val="out"/>
        <c:minorTickMark val="none"/>
        <c:tickLblPos val="nextTo"/>
        <c:crossAx val="159451392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400" baseline="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 лечения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</c:v>
                </c:pt>
                <c:pt idx="1">
                  <c:v>II</c:v>
                </c:pt>
                <c:pt idx="2">
                  <c:v>III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41.4</c:v>
                </c:pt>
                <c:pt idx="1">
                  <c:v>46.9</c:v>
                </c:pt>
                <c:pt idx="2">
                  <c:v>42.9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1C-4877-9EC2-89464A32E9A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после лечения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I</c:v>
                </c:pt>
                <c:pt idx="1">
                  <c:v>II</c:v>
                </c:pt>
                <c:pt idx="2">
                  <c:v>III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39.799999999999997</c:v>
                </c:pt>
                <c:pt idx="1">
                  <c:v>45</c:v>
                </c:pt>
                <c:pt idx="2">
                  <c:v>40.9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E1C-4877-9EC2-89464A32E9A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one"/>
        <c:axId val="159494144"/>
        <c:axId val="159495680"/>
        <c:axId val="0"/>
      </c:bar3DChart>
      <c:catAx>
        <c:axId val="15949414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59495680"/>
        <c:crosses val="autoZero"/>
        <c:auto val="1"/>
        <c:lblAlgn val="ctr"/>
        <c:lblOffset val="100"/>
        <c:noMultiLvlLbl val="0"/>
      </c:catAx>
      <c:valAx>
        <c:axId val="15949568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59494144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400" baseline="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 коррекции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депрессия</c:v>
                </c:pt>
                <c:pt idx="1">
                  <c:v>тревога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4.8</c:v>
                </c:pt>
                <c:pt idx="1">
                  <c:v>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FF-4E1A-935F-E0F78E2B9C4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после коррекции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депрессия</c:v>
                </c:pt>
                <c:pt idx="1">
                  <c:v>тревога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3.6</c:v>
                </c:pt>
                <c:pt idx="1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FFF-4E1A-935F-E0F78E2B9C4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one"/>
        <c:axId val="174421120"/>
        <c:axId val="174422656"/>
        <c:axId val="0"/>
      </c:bar3DChart>
      <c:catAx>
        <c:axId val="17442112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74422656"/>
        <c:crosses val="autoZero"/>
        <c:auto val="1"/>
        <c:lblAlgn val="ctr"/>
        <c:lblOffset val="100"/>
        <c:noMultiLvlLbl val="0"/>
      </c:catAx>
      <c:valAx>
        <c:axId val="174422656"/>
        <c:scaling>
          <c:orientation val="minMax"/>
          <c:min val="0"/>
        </c:scaling>
        <c:delete val="1"/>
        <c:axPos val="l"/>
        <c:numFmt formatCode="General" sourceLinked="1"/>
        <c:majorTickMark val="out"/>
        <c:minorTickMark val="none"/>
        <c:tickLblPos val="nextTo"/>
        <c:crossAx val="174421120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400" baseline="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 лечения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депрессия</c:v>
                </c:pt>
                <c:pt idx="1">
                  <c:v>тревога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4.8</c:v>
                </c:pt>
                <c:pt idx="1">
                  <c:v>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013-466E-8B0E-CF39CAB8BB2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после лечения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депрессия</c:v>
                </c:pt>
                <c:pt idx="1">
                  <c:v>тревога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4.0999999999999996</c:v>
                </c:pt>
                <c:pt idx="1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013-466E-8B0E-CF39CAB8BB2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one"/>
        <c:axId val="174163456"/>
        <c:axId val="174164992"/>
        <c:axId val="0"/>
      </c:bar3DChart>
      <c:catAx>
        <c:axId val="17416345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74164992"/>
        <c:crosses val="autoZero"/>
        <c:auto val="1"/>
        <c:lblAlgn val="ctr"/>
        <c:lblOffset val="100"/>
        <c:noMultiLvlLbl val="0"/>
      </c:catAx>
      <c:valAx>
        <c:axId val="17416499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74163456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autoTitleDeleted val="1"/>
    <c:plotArea>
      <c:layout>
        <c:manualLayout>
          <c:layoutTarget val="inner"/>
          <c:xMode val="edge"/>
          <c:yMode val="edge"/>
          <c:x val="3.3950617283950615E-2"/>
          <c:y val="0.1382088801399825"/>
          <c:w val="0.96604938271604934"/>
          <c:h val="0.76484208223972006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 ИБС</c:v>
                </c:pt>
              </c:strCache>
            </c:strRef>
          </c:tx>
          <c:dLbls>
            <c:dLbl>
              <c:idx val="0"/>
              <c:layout>
                <c:manualLayout>
                  <c:x val="-5.5555555555555559E-2"/>
                  <c:y val="-0.12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166-4FE5-801B-4D7534415995}"/>
                </c:ext>
              </c:extLst>
            </c:dLbl>
            <c:dLbl>
              <c:idx val="1"/>
              <c:layout>
                <c:manualLayout>
                  <c:x val="-4.4753086419753084E-2"/>
                  <c:y val="-7.49999999999999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166-4FE5-801B-4D7534415995}"/>
                </c:ext>
              </c:extLst>
            </c:dLbl>
            <c:dLbl>
              <c:idx val="2"/>
              <c:layout>
                <c:manualLayout>
                  <c:x val="-4.1666666666666664E-2"/>
                  <c:y val="-6.6666666666666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166-4FE5-801B-4D7534415995}"/>
                </c:ext>
              </c:extLst>
            </c:dLbl>
            <c:dLbl>
              <c:idx val="3"/>
              <c:layout>
                <c:manualLayout>
                  <c:x val="-5.7098765432098762E-2"/>
                  <c:y val="-0.1277777777777777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166-4FE5-801B-4D7534415995}"/>
                </c:ext>
              </c:extLst>
            </c:dLbl>
            <c:dLbl>
              <c:idx val="4"/>
              <c:layout>
                <c:manualLayout>
                  <c:x val="-6.4814814814814811E-2"/>
                  <c:y val="-5.83333333333333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166-4FE5-801B-4D7534415995}"/>
                </c:ext>
              </c:extLst>
            </c:dLbl>
            <c:dLbl>
              <c:idx val="5"/>
              <c:layout>
                <c:manualLayout>
                  <c:x val="-4.4753086419753084E-2"/>
                  <c:y val="-0.1194444444444444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166-4FE5-801B-4D7534415995}"/>
                </c:ext>
              </c:extLst>
            </c:dLbl>
            <c:dLbl>
              <c:idx val="6"/>
              <c:layout>
                <c:manualLayout>
                  <c:x val="-3.3950617283950615E-2"/>
                  <c:y val="0.13611111111111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166-4FE5-801B-4D7534415995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2.62</c:v>
                </c:pt>
                <c:pt idx="1">
                  <c:v>2.4300000000000002</c:v>
                </c:pt>
                <c:pt idx="2">
                  <c:v>2.2999999999999998</c:v>
                </c:pt>
                <c:pt idx="3">
                  <c:v>2.5099999999999998</c:v>
                </c:pt>
                <c:pt idx="4">
                  <c:v>3.41</c:v>
                </c:pt>
                <c:pt idx="5">
                  <c:v>2.4900000000000002</c:v>
                </c:pt>
                <c:pt idx="6">
                  <c:v>2.97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3166-4FE5-801B-4D753441599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без ИБС</c:v>
                </c:pt>
              </c:strCache>
            </c:strRef>
          </c:tx>
          <c:dLbls>
            <c:dLbl>
              <c:idx val="0"/>
              <c:layout>
                <c:manualLayout>
                  <c:x val="-4.6296296296296301E-2"/>
                  <c:y val="0.1444444444444445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166-4FE5-801B-4D7534415995}"/>
                </c:ext>
              </c:extLst>
            </c:dLbl>
            <c:dLbl>
              <c:idx val="2"/>
              <c:layout>
                <c:manualLayout>
                  <c:x val="-3.3950617283950615E-2"/>
                  <c:y val="8.88888888888888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166-4FE5-801B-4D7534415995}"/>
                </c:ext>
              </c:extLst>
            </c:dLbl>
            <c:dLbl>
              <c:idx val="3"/>
              <c:layout>
                <c:manualLayout>
                  <c:x val="-5.0925925925925923E-2"/>
                  <c:y val="0.1916666666666665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3166-4FE5-801B-4D7534415995}"/>
                </c:ext>
              </c:extLst>
            </c:dLbl>
            <c:dLbl>
              <c:idx val="4"/>
              <c:layout>
                <c:manualLayout>
                  <c:x val="-2.9320987654320986E-2"/>
                  <c:y val="9.72222222222222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166-4FE5-801B-4D7534415995}"/>
                </c:ext>
              </c:extLst>
            </c:dLbl>
            <c:dLbl>
              <c:idx val="5"/>
              <c:layout>
                <c:manualLayout>
                  <c:x val="-3.5493827160493825E-2"/>
                  <c:y val="0.1277777777777777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3166-4FE5-801B-4D7534415995}"/>
                </c:ext>
              </c:extLst>
            </c:dLbl>
            <c:dLbl>
              <c:idx val="6"/>
              <c:layout>
                <c:manualLayout>
                  <c:x val="-5.0925925925925923E-2"/>
                  <c:y val="-8.33333333333333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166-4FE5-801B-4D7534415995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2.33</c:v>
                </c:pt>
                <c:pt idx="1">
                  <c:v>1.57</c:v>
                </c:pt>
                <c:pt idx="2">
                  <c:v>2.1</c:v>
                </c:pt>
                <c:pt idx="3">
                  <c:v>2.48</c:v>
                </c:pt>
                <c:pt idx="4">
                  <c:v>2.9</c:v>
                </c:pt>
                <c:pt idx="5">
                  <c:v>2.33</c:v>
                </c:pt>
                <c:pt idx="6">
                  <c:v>3.43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E-3166-4FE5-801B-4D753441599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35422976"/>
        <c:axId val="36993280"/>
      </c:lineChart>
      <c:catAx>
        <c:axId val="35422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36993280"/>
        <c:crosses val="autoZero"/>
        <c:auto val="1"/>
        <c:lblAlgn val="ctr"/>
        <c:lblOffset val="100"/>
        <c:noMultiLvlLbl val="0"/>
      </c:catAx>
      <c:valAx>
        <c:axId val="36993280"/>
        <c:scaling>
          <c:orientation val="minMax"/>
          <c:min val="1.4"/>
        </c:scaling>
        <c:delete val="1"/>
        <c:axPos val="l"/>
        <c:numFmt formatCode="General" sourceLinked="1"/>
        <c:majorTickMark val="none"/>
        <c:minorTickMark val="none"/>
        <c:tickLblPos val="nextTo"/>
        <c:crossAx val="35422976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0"/>
    </mc:Choice>
    <mc:Fallback>
      <c:style val="20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543992246820708E-2"/>
          <c:y val="0.11876443569553806"/>
          <c:w val="0.93116934754749536"/>
          <c:h val="0.76484208223972006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мужчины АГ</c:v>
                </c:pt>
              </c:strCache>
            </c:strRef>
          </c:tx>
          <c:dLbls>
            <c:dLbl>
              <c:idx val="0"/>
              <c:layout>
                <c:manualLayout>
                  <c:x val="-7.5087984493641416E-2"/>
                  <c:y val="9.44444444444444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B58-4CC7-99C8-04065D95A931}"/>
                </c:ext>
              </c:extLst>
            </c:dLbl>
            <c:dLbl>
              <c:idx val="1"/>
              <c:layout>
                <c:manualLayout>
                  <c:x val="-0.10324597867875696"/>
                  <c:y val="9.166666666666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B58-4CC7-99C8-04065D95A931}"/>
                </c:ext>
              </c:extLst>
            </c:dLbl>
            <c:dLbl>
              <c:idx val="2"/>
              <c:layout>
                <c:manualLayout>
                  <c:x val="-6.2573320411367849E-3"/>
                  <c:y val="4.72222222222222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B58-4CC7-99C8-04065D95A931}"/>
                </c:ext>
              </c:extLst>
            </c:dLbl>
            <c:dLbl>
              <c:idx val="3"/>
              <c:layout>
                <c:manualLayout>
                  <c:x val="-5.005865632909428E-2"/>
                  <c:y val="0.1583333333333333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B58-4CC7-99C8-04065D95A931}"/>
                </c:ext>
              </c:extLst>
            </c:dLbl>
            <c:dLbl>
              <c:idx val="4"/>
              <c:layout>
                <c:manualLayout>
                  <c:x val="-2.1900662143978747E-2"/>
                  <c:y val="9.166666666666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B58-4CC7-99C8-04065D95A93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ЭД</c:v>
                </c:pt>
                <c:pt idx="1">
                  <c:v>АСТ</c:v>
                </c:pt>
                <c:pt idx="2">
                  <c:v>ФОБ</c:v>
                </c:pt>
                <c:pt idx="3">
                  <c:v>ОП</c:v>
                </c:pt>
                <c:pt idx="4">
                  <c:v>СЗ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5.9</c:v>
                </c:pt>
                <c:pt idx="1">
                  <c:v>6.1</c:v>
                </c:pt>
                <c:pt idx="2">
                  <c:v>4.3</c:v>
                </c:pt>
                <c:pt idx="3">
                  <c:v>5.7</c:v>
                </c:pt>
                <c:pt idx="4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6B58-4CC7-99C8-04065D95A93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мужчины ИБС</c:v>
                </c:pt>
              </c:strCache>
            </c:strRef>
          </c:tx>
          <c:dLbls>
            <c:dLbl>
              <c:idx val="0"/>
              <c:layout>
                <c:manualLayout>
                  <c:x val="-4.0672658267389104E-2"/>
                  <c:y val="-9.16666666666666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B58-4CC7-99C8-04065D95A931}"/>
                </c:ext>
              </c:extLst>
            </c:dLbl>
            <c:dLbl>
              <c:idx val="1"/>
              <c:layout>
                <c:manualLayout>
                  <c:x val="-6.5701986431936241E-2"/>
                  <c:y val="-4.72222222222222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B58-4CC7-99C8-04065D95A931}"/>
                </c:ext>
              </c:extLst>
            </c:dLbl>
            <c:dLbl>
              <c:idx val="2"/>
              <c:layout>
                <c:manualLayout>
                  <c:x val="-7.5087984493641416E-2"/>
                  <c:y val="-0.1888888888888888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B58-4CC7-99C8-04065D95A931}"/>
                </c:ext>
              </c:extLst>
            </c:dLbl>
            <c:dLbl>
              <c:idx val="3"/>
              <c:layout>
                <c:manualLayout>
                  <c:x val="-5.005865632909428E-2"/>
                  <c:y val="-7.77777777777778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B58-4CC7-99C8-04065D95A931}"/>
                </c:ext>
              </c:extLst>
            </c:dLbl>
            <c:dLbl>
              <c:idx val="4"/>
              <c:layout>
                <c:manualLayout>
                  <c:x val="-2.1900662143978747E-2"/>
                  <c:y val="-0.1138888888888888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B58-4CC7-99C8-04065D95A93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ЭД</c:v>
                </c:pt>
                <c:pt idx="1">
                  <c:v>АСТ</c:v>
                </c:pt>
                <c:pt idx="2">
                  <c:v>ФОБ</c:v>
                </c:pt>
                <c:pt idx="3">
                  <c:v>ОП</c:v>
                </c:pt>
                <c:pt idx="4">
                  <c:v>СЗ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6</c:v>
                </c:pt>
                <c:pt idx="1">
                  <c:v>6.3</c:v>
                </c:pt>
                <c:pt idx="2">
                  <c:v>4.4000000000000004</c:v>
                </c:pt>
                <c:pt idx="3">
                  <c:v>6</c:v>
                </c:pt>
                <c:pt idx="4">
                  <c:v>4.8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6B58-4CC7-99C8-04065D95A93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29339392"/>
        <c:axId val="136499200"/>
      </c:lineChart>
      <c:catAx>
        <c:axId val="12933939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36499200"/>
        <c:crosses val="autoZero"/>
        <c:auto val="1"/>
        <c:lblAlgn val="ctr"/>
        <c:lblOffset val="100"/>
        <c:noMultiLvlLbl val="0"/>
      </c:catAx>
      <c:valAx>
        <c:axId val="136499200"/>
        <c:scaling>
          <c:orientation val="minMax"/>
          <c:min val="4"/>
        </c:scaling>
        <c:delete val="1"/>
        <c:axPos val="l"/>
        <c:numFmt formatCode="General" sourceLinked="1"/>
        <c:majorTickMark val="out"/>
        <c:minorTickMark val="none"/>
        <c:tickLblPos val="nextTo"/>
        <c:crossAx val="129339392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1"/>
    </mc:Choice>
    <mc:Fallback>
      <c:style val="21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415326226252319E-2"/>
          <c:y val="0.19725109361329835"/>
          <c:w val="0.93116934754749536"/>
          <c:h val="0.69191097987751526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женщины с АГ</c:v>
                </c:pt>
              </c:strCache>
            </c:strRef>
          </c:tx>
          <c:dLbls>
            <c:dLbl>
              <c:idx val="0"/>
              <c:layout>
                <c:manualLayout>
                  <c:x val="-6.2573320411367844E-2"/>
                  <c:y val="9.72222222222222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05A-463D-86FC-32741F3DB7A2}"/>
                </c:ext>
              </c:extLst>
            </c:dLbl>
            <c:dLbl>
              <c:idx val="1"/>
              <c:layout>
                <c:manualLayout>
                  <c:x val="-3.4415326226252319E-2"/>
                  <c:y val="-8.88888888888888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05A-463D-86FC-32741F3DB7A2}"/>
                </c:ext>
              </c:extLst>
            </c:dLbl>
            <c:dLbl>
              <c:idx val="2"/>
              <c:layout>
                <c:manualLayout>
                  <c:x val="-7.8216650514209812E-2"/>
                  <c:y val="-0.1444444444444444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05A-463D-86FC-32741F3DB7A2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05A-463D-86FC-32741F3DB7A2}"/>
                </c:ext>
              </c:extLst>
            </c:dLbl>
            <c:dLbl>
              <c:idx val="4"/>
              <c:layout>
                <c:manualLayout>
                  <c:x val="-4.3801324287957494E-2"/>
                  <c:y val="-0.1055555555555555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05A-463D-86FC-32741F3DB7A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ЭД</c:v>
                </c:pt>
                <c:pt idx="1">
                  <c:v>АСТ</c:v>
                </c:pt>
                <c:pt idx="2">
                  <c:v>ФОБ</c:v>
                </c:pt>
                <c:pt idx="3">
                  <c:v>ОП</c:v>
                </c:pt>
                <c:pt idx="4">
                  <c:v>СЗ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7.2</c:v>
                </c:pt>
                <c:pt idx="1">
                  <c:v>7.2</c:v>
                </c:pt>
                <c:pt idx="2">
                  <c:v>5.4</c:v>
                </c:pt>
                <c:pt idx="3">
                  <c:v>7.3</c:v>
                </c:pt>
                <c:pt idx="4">
                  <c:v>5.6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105A-463D-86FC-32741F3DB7A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женщины с ИБС</c:v>
                </c:pt>
              </c:strCache>
            </c:strRef>
          </c:tx>
          <c:dLbls>
            <c:dLbl>
              <c:idx val="0"/>
              <c:layout>
                <c:manualLayout>
                  <c:x val="-7.8216650514209812E-2"/>
                  <c:y val="-0.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05A-463D-86FC-32741F3DB7A2}"/>
                </c:ext>
              </c:extLst>
            </c:dLbl>
            <c:dLbl>
              <c:idx val="1"/>
              <c:layout>
                <c:manualLayout>
                  <c:x val="-7.195931847307302E-2"/>
                  <c:y val="0.1583333333333333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05A-463D-86FC-32741F3DB7A2}"/>
                </c:ext>
              </c:extLst>
            </c:dLbl>
            <c:dLbl>
              <c:idx val="3"/>
              <c:layout>
                <c:manualLayout>
                  <c:x val="-8.7602648575914988E-2"/>
                  <c:y val="-8.33333333333333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05A-463D-86FC-32741F3DB7A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ЭД</c:v>
                </c:pt>
                <c:pt idx="1">
                  <c:v>АСТ</c:v>
                </c:pt>
                <c:pt idx="2">
                  <c:v>ФОБ</c:v>
                </c:pt>
                <c:pt idx="3">
                  <c:v>ОП</c:v>
                </c:pt>
                <c:pt idx="4">
                  <c:v>СЗ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7.7</c:v>
                </c:pt>
                <c:pt idx="1">
                  <c:v>7.1</c:v>
                </c:pt>
                <c:pt idx="2">
                  <c:v>5.0999999999999996</c:v>
                </c:pt>
                <c:pt idx="3">
                  <c:v>7.3</c:v>
                </c:pt>
                <c:pt idx="4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105A-463D-86FC-32741F3DB7A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57536256"/>
        <c:axId val="157537792"/>
      </c:lineChart>
      <c:catAx>
        <c:axId val="15753625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57537792"/>
        <c:crosses val="autoZero"/>
        <c:auto val="1"/>
        <c:lblAlgn val="ctr"/>
        <c:lblOffset val="100"/>
        <c:noMultiLvlLbl val="0"/>
      </c:catAx>
      <c:valAx>
        <c:axId val="157537792"/>
        <c:scaling>
          <c:orientation val="minMax"/>
          <c:min val="4.8"/>
        </c:scaling>
        <c:delete val="1"/>
        <c:axPos val="l"/>
        <c:numFmt formatCode="General" sourceLinked="1"/>
        <c:majorTickMark val="out"/>
        <c:minorTickMark val="none"/>
        <c:tickLblPos val="nextTo"/>
        <c:crossAx val="157536256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400" baseline="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тревога СТ ИТТ</c:v>
                </c:pt>
              </c:strCache>
            </c:strRef>
          </c:tx>
          <c:spPr>
            <a:solidFill>
              <a:srgbClr val="E1DA4D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мужчины с АГ</c:v>
                </c:pt>
                <c:pt idx="1">
                  <c:v>женщины с АГ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11.3</c:v>
                </c:pt>
                <c:pt idx="1">
                  <c:v>15.5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F5-4F47-8F28-A6EE21245D4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one"/>
        <c:axId val="76044544"/>
        <c:axId val="80560128"/>
        <c:axId val="0"/>
      </c:bar3DChart>
      <c:catAx>
        <c:axId val="7604454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80560128"/>
        <c:crosses val="autoZero"/>
        <c:auto val="1"/>
        <c:lblAlgn val="ctr"/>
        <c:lblOffset val="100"/>
        <c:noMultiLvlLbl val="0"/>
      </c:catAx>
      <c:valAx>
        <c:axId val="8056012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760445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ИТТ ЛТ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мужчины с АГ</c:v>
                </c:pt>
                <c:pt idx="1">
                  <c:v>женщины с АГ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16.899999999999999</c:v>
                </c:pt>
                <c:pt idx="1">
                  <c:v>22.7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30-4757-B7F3-BAFF3681704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one"/>
        <c:axId val="42789504"/>
        <c:axId val="43649664"/>
        <c:axId val="0"/>
      </c:bar3DChart>
      <c:catAx>
        <c:axId val="4278950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43649664"/>
        <c:crosses val="autoZero"/>
        <c:auto val="1"/>
        <c:lblAlgn val="ctr"/>
        <c:lblOffset val="100"/>
        <c:noMultiLvlLbl val="0"/>
      </c:catAx>
      <c:valAx>
        <c:axId val="4364966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27895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мужчины с АГ</c:v>
                </c:pt>
              </c:strCache>
            </c:strRef>
          </c:tx>
          <c:dLbls>
            <c:dLbl>
              <c:idx val="0"/>
              <c:layout>
                <c:manualLayout>
                  <c:x val="-5.0925925925925923E-2"/>
                  <c:y val="0.1027777777777778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4A3-458E-843B-7AFAB742D934}"/>
                </c:ext>
              </c:extLst>
            </c:dLbl>
            <c:dLbl>
              <c:idx val="1"/>
              <c:layout>
                <c:manualLayout>
                  <c:x val="-4.0123456790123427E-2"/>
                  <c:y val="7.77777777777777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4A3-458E-843B-7AFAB742D934}"/>
                </c:ext>
              </c:extLst>
            </c:dLbl>
            <c:dLbl>
              <c:idx val="2"/>
              <c:layout>
                <c:manualLayout>
                  <c:x val="-3.8580246913580245E-2"/>
                  <c:y val="8.6111111111111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4A3-458E-843B-7AFAB742D934}"/>
                </c:ext>
              </c:extLst>
            </c:dLbl>
            <c:dLbl>
              <c:idx val="4"/>
              <c:layout>
                <c:manualLayout>
                  <c:x val="-1.6975308641975308E-2"/>
                  <c:y val="8.33333333333333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4A3-458E-843B-7AFAB742D934}"/>
                </c:ext>
              </c:extLst>
            </c:dLbl>
            <c:dLbl>
              <c:idx val="5"/>
              <c:layout>
                <c:manualLayout>
                  <c:x val="-3.2407407407407406E-2"/>
                  <c:y val="0.1055555555555555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4A3-458E-843B-7AFAB742D934}"/>
                </c:ext>
              </c:extLst>
            </c:dLbl>
            <c:dLbl>
              <c:idx val="6"/>
              <c:layout>
                <c:manualLayout>
                  <c:x val="-2.3148148148148147E-2"/>
                  <c:y val="8.05555555555555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4A3-458E-843B-7AFAB742D934}"/>
                </c:ext>
              </c:extLst>
            </c:dLbl>
            <c:dLbl>
              <c:idx val="7"/>
              <c:layout>
                <c:manualLayout>
                  <c:x val="-2.0061728395061727E-2"/>
                  <c:y val="9.44444444444443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4A3-458E-843B-7AFAB742D934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Hs</c:v>
                </c:pt>
                <c:pt idx="1">
                  <c:v>D</c:v>
                </c:pt>
                <c:pt idx="2">
                  <c:v>Hy</c:v>
                </c:pt>
                <c:pt idx="3">
                  <c:v>Pd</c:v>
                </c:pt>
                <c:pt idx="4">
                  <c:v>Pa</c:v>
                </c:pt>
                <c:pt idx="5">
                  <c:v>Pt</c:v>
                </c:pt>
                <c:pt idx="6">
                  <c:v>Sc</c:v>
                </c:pt>
                <c:pt idx="7">
                  <c:v>Ma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53.2</c:v>
                </c:pt>
                <c:pt idx="1">
                  <c:v>49.6</c:v>
                </c:pt>
                <c:pt idx="2">
                  <c:v>50.6</c:v>
                </c:pt>
                <c:pt idx="3">
                  <c:v>44.2</c:v>
                </c:pt>
                <c:pt idx="4">
                  <c:v>48.8</c:v>
                </c:pt>
                <c:pt idx="5">
                  <c:v>47.2</c:v>
                </c:pt>
                <c:pt idx="6">
                  <c:v>47.3</c:v>
                </c:pt>
                <c:pt idx="7">
                  <c:v>47.3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84A3-458E-843B-7AFAB742D93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женщины с АГ</c:v>
                </c:pt>
              </c:strCache>
            </c:strRef>
          </c:tx>
          <c:dLbls>
            <c:dLbl>
              <c:idx val="0"/>
              <c:layout>
                <c:manualLayout>
                  <c:x val="-4.1666666666666664E-2"/>
                  <c:y val="-6.6666666666666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4A3-458E-843B-7AFAB742D934}"/>
                </c:ext>
              </c:extLst>
            </c:dLbl>
            <c:dLbl>
              <c:idx val="1"/>
              <c:layout>
                <c:manualLayout>
                  <c:x val="-3.0864197530864168E-2"/>
                  <c:y val="-0.11111111111111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4A3-458E-843B-7AFAB742D934}"/>
                </c:ext>
              </c:extLst>
            </c:dLbl>
            <c:dLbl>
              <c:idx val="2"/>
              <c:layout>
                <c:manualLayout>
                  <c:x val="-3.8580246913580245E-2"/>
                  <c:y val="-8.05555555555555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4A3-458E-843B-7AFAB742D934}"/>
                </c:ext>
              </c:extLst>
            </c:dLbl>
            <c:dLbl>
              <c:idx val="3"/>
              <c:layout>
                <c:manualLayout>
                  <c:x val="-3.7037037037037035E-2"/>
                  <c:y val="-0.169444444444444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4A3-458E-843B-7AFAB742D934}"/>
                </c:ext>
              </c:extLst>
            </c:dLbl>
            <c:dLbl>
              <c:idx val="4"/>
              <c:layout>
                <c:manualLayout>
                  <c:x val="-2.6234567901234566E-2"/>
                  <c:y val="-0.1027777777777777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4A3-458E-843B-7AFAB742D934}"/>
                </c:ext>
              </c:extLst>
            </c:dLbl>
            <c:dLbl>
              <c:idx val="5"/>
              <c:layout>
                <c:manualLayout>
                  <c:x val="-3.2407407407407406E-2"/>
                  <c:y val="-0.13611111111111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4A3-458E-843B-7AFAB742D934}"/>
                </c:ext>
              </c:extLst>
            </c:dLbl>
            <c:dLbl>
              <c:idx val="6"/>
              <c:layout>
                <c:manualLayout>
                  <c:x val="-4.9382716049382713E-2"/>
                  <c:y val="-8.05555555555555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84A3-458E-843B-7AFAB742D934}"/>
                </c:ext>
              </c:extLst>
            </c:dLbl>
            <c:dLbl>
              <c:idx val="7"/>
              <c:layout>
                <c:manualLayout>
                  <c:x val="-2.9320987654320986E-2"/>
                  <c:y val="-0.1083333333333333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84A3-458E-843B-7AFAB742D934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Hs</c:v>
                </c:pt>
                <c:pt idx="1">
                  <c:v>D</c:v>
                </c:pt>
                <c:pt idx="2">
                  <c:v>Hy</c:v>
                </c:pt>
                <c:pt idx="3">
                  <c:v>Pd</c:v>
                </c:pt>
                <c:pt idx="4">
                  <c:v>Pa</c:v>
                </c:pt>
                <c:pt idx="5">
                  <c:v>Pt</c:v>
                </c:pt>
                <c:pt idx="6">
                  <c:v>Sc</c:v>
                </c:pt>
                <c:pt idx="7">
                  <c:v>Ma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55.8</c:v>
                </c:pt>
                <c:pt idx="1">
                  <c:v>53</c:v>
                </c:pt>
                <c:pt idx="2">
                  <c:v>54.7</c:v>
                </c:pt>
                <c:pt idx="3">
                  <c:v>48.2</c:v>
                </c:pt>
                <c:pt idx="4">
                  <c:v>52</c:v>
                </c:pt>
                <c:pt idx="5">
                  <c:v>51.4</c:v>
                </c:pt>
                <c:pt idx="6">
                  <c:v>54.4</c:v>
                </c:pt>
                <c:pt idx="7">
                  <c:v>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0-84A3-458E-843B-7AFAB742D93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31586560"/>
        <c:axId val="31612928"/>
      </c:lineChart>
      <c:catAx>
        <c:axId val="31586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31612928"/>
        <c:crosses val="autoZero"/>
        <c:auto val="1"/>
        <c:lblAlgn val="ctr"/>
        <c:lblOffset val="100"/>
        <c:noMultiLvlLbl val="0"/>
      </c:catAx>
      <c:valAx>
        <c:axId val="31612928"/>
        <c:scaling>
          <c:orientation val="minMax"/>
          <c:min val="43"/>
        </c:scaling>
        <c:delete val="1"/>
        <c:axPos val="l"/>
        <c:numFmt formatCode="General" sourceLinked="1"/>
        <c:majorTickMark val="out"/>
        <c:minorTickMark val="none"/>
        <c:tickLblPos val="nextTo"/>
        <c:crossAx val="31586560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1"/>
    </mc:Choice>
    <mc:Fallback>
      <c:style val="21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мужчины с АГ</c:v>
                </c:pt>
              </c:strCache>
            </c:strRef>
          </c:tx>
          <c:dLbls>
            <c:dLbl>
              <c:idx val="0"/>
              <c:layout>
                <c:manualLayout>
                  <c:x val="-9.073131459648337E-2"/>
                  <c:y val="-0.1083333333333333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A41-405B-958A-C03CFC4031AF}"/>
                </c:ext>
              </c:extLst>
            </c:dLbl>
            <c:dLbl>
              <c:idx val="1"/>
              <c:layout>
                <c:manualLayout>
                  <c:x val="-4.6929990308525883E-2"/>
                  <c:y val="-7.22222222222222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A41-405B-958A-C03CFC4031AF}"/>
                </c:ext>
              </c:extLst>
            </c:dLbl>
            <c:dLbl>
              <c:idx val="2"/>
              <c:layout>
                <c:manualLayout>
                  <c:x val="-9.0731314596483384E-2"/>
                  <c:y val="6.94444444444443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A41-405B-958A-C03CFC4031AF}"/>
                </c:ext>
              </c:extLst>
            </c:dLbl>
            <c:dLbl>
              <c:idx val="3"/>
              <c:layout>
                <c:manualLayout>
                  <c:x val="-4.6929990308525883E-2"/>
                  <c:y val="0.1305555555555555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A41-405B-958A-C03CFC4031AF}"/>
                </c:ext>
              </c:extLst>
            </c:dLbl>
            <c:dLbl>
              <c:idx val="4"/>
              <c:layout>
                <c:manualLayout>
                  <c:x val="-3.7543992246820708E-2"/>
                  <c:y val="0.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A41-405B-958A-C03CFC4031AF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ЭД</c:v>
                </c:pt>
                <c:pt idx="1">
                  <c:v>АСТ</c:v>
                </c:pt>
                <c:pt idx="2">
                  <c:v>ФОБ</c:v>
                </c:pt>
                <c:pt idx="3">
                  <c:v>ОП</c:v>
                </c:pt>
                <c:pt idx="4">
                  <c:v>СЗ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3.1</c:v>
                </c:pt>
                <c:pt idx="1">
                  <c:v>4.8</c:v>
                </c:pt>
                <c:pt idx="2">
                  <c:v>2.8</c:v>
                </c:pt>
                <c:pt idx="3">
                  <c:v>4.7</c:v>
                </c:pt>
                <c:pt idx="4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DA41-405B-958A-C03CFC4031A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мужчины с ИБС</c:v>
                </c:pt>
              </c:strCache>
            </c:strRef>
          </c:tx>
          <c:dLbls>
            <c:dLbl>
              <c:idx val="1"/>
              <c:layout>
                <c:manualLayout>
                  <c:x val="-6.2573320411367844E-2"/>
                  <c:y val="0.2055555555555555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A41-405B-958A-C03CFC4031AF}"/>
                </c:ext>
              </c:extLst>
            </c:dLbl>
            <c:dLbl>
              <c:idx val="2"/>
              <c:layout>
                <c:manualLayout>
                  <c:x val="-7.195931847307302E-2"/>
                  <c:y val="-0.1888888888888888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A41-405B-958A-C03CFC4031AF}"/>
                </c:ext>
              </c:extLst>
            </c:dLbl>
            <c:dLbl>
              <c:idx val="3"/>
              <c:layout>
                <c:manualLayout>
                  <c:x val="-9.385998061705177E-3"/>
                  <c:y val="-5.0000000000000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A41-405B-958A-C03CFC4031AF}"/>
                </c:ext>
              </c:extLst>
            </c:dLbl>
            <c:dLbl>
              <c:idx val="4"/>
              <c:layout>
                <c:manualLayout>
                  <c:x val="-5.6315988370231065E-2"/>
                  <c:y val="-8.88888888888888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A41-405B-958A-C03CFC4031AF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ЭД</c:v>
                </c:pt>
                <c:pt idx="1">
                  <c:v>АСТ</c:v>
                </c:pt>
                <c:pt idx="2">
                  <c:v>ФОБ</c:v>
                </c:pt>
                <c:pt idx="3">
                  <c:v>ОП</c:v>
                </c:pt>
                <c:pt idx="4">
                  <c:v>СЗ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2.4</c:v>
                </c:pt>
                <c:pt idx="1">
                  <c:v>4.7</c:v>
                </c:pt>
                <c:pt idx="2">
                  <c:v>2.9</c:v>
                </c:pt>
                <c:pt idx="3">
                  <c:v>5.3</c:v>
                </c:pt>
                <c:pt idx="4">
                  <c:v>4.2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DA41-405B-958A-C03CFC4031A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43880832"/>
        <c:axId val="43948288"/>
      </c:lineChart>
      <c:catAx>
        <c:axId val="4388083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43948288"/>
        <c:crosses val="autoZero"/>
        <c:auto val="1"/>
        <c:lblAlgn val="ctr"/>
        <c:lblOffset val="100"/>
        <c:noMultiLvlLbl val="0"/>
      </c:catAx>
      <c:valAx>
        <c:axId val="43948288"/>
        <c:scaling>
          <c:orientation val="minMax"/>
          <c:min val="2"/>
        </c:scaling>
        <c:delete val="1"/>
        <c:axPos val="l"/>
        <c:numFmt formatCode="General" sourceLinked="1"/>
        <c:majorTickMark val="none"/>
        <c:minorTickMark val="none"/>
        <c:tickLblPos val="nextTo"/>
        <c:crossAx val="43880832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400" baseline="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женщины с АГ</c:v>
                </c:pt>
              </c:strCache>
            </c:strRef>
          </c:tx>
          <c:dLbls>
            <c:dLbl>
              <c:idx val="0"/>
              <c:layout>
                <c:manualLayout>
                  <c:x val="-0.11576064276103051"/>
                  <c:y val="-7.77777777777777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317-408C-9037-C2F8E9BD4F20}"/>
                </c:ext>
              </c:extLst>
            </c:dLbl>
            <c:dLbl>
              <c:idx val="1"/>
              <c:layout>
                <c:manualLayout>
                  <c:x val="-7.195931847307302E-2"/>
                  <c:y val="-6.6666666666666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317-408C-9037-C2F8E9BD4F20}"/>
                </c:ext>
              </c:extLst>
            </c:dLbl>
            <c:dLbl>
              <c:idx val="2"/>
              <c:layout>
                <c:manualLayout>
                  <c:x val="-6.2573320411367844E-2"/>
                  <c:y val="-0.1416666666666666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317-408C-9037-C2F8E9BD4F20}"/>
                </c:ext>
              </c:extLst>
            </c:dLbl>
            <c:dLbl>
              <c:idx val="3"/>
              <c:layout>
                <c:manualLayout>
                  <c:x val="-7.195931847307302E-2"/>
                  <c:y val="-6.66666666666666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317-408C-9037-C2F8E9BD4F20}"/>
                </c:ext>
              </c:extLst>
            </c:dLbl>
            <c:dLbl>
              <c:idx val="4"/>
              <c:layout>
                <c:manualLayout>
                  <c:x val="-4.3801324287957494E-2"/>
                  <c:y val="-0.111111111111111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317-408C-9037-C2F8E9BD4F2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ЭД</c:v>
                </c:pt>
                <c:pt idx="1">
                  <c:v>АСТ</c:v>
                </c:pt>
                <c:pt idx="2">
                  <c:v>ФОБ</c:v>
                </c:pt>
                <c:pt idx="3">
                  <c:v>ОП</c:v>
                </c:pt>
                <c:pt idx="4">
                  <c:v>СЗ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3.6</c:v>
                </c:pt>
                <c:pt idx="1">
                  <c:v>6.4</c:v>
                </c:pt>
                <c:pt idx="2">
                  <c:v>4.0999999999999996</c:v>
                </c:pt>
                <c:pt idx="3">
                  <c:v>5.8</c:v>
                </c:pt>
                <c:pt idx="4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F317-408C-9037-C2F8E9BD4F2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женщины с ИБС</c:v>
                </c:pt>
              </c:strCache>
            </c:strRef>
          </c:tx>
          <c:dLbls>
            <c:dLbl>
              <c:idx val="1"/>
              <c:layout>
                <c:manualLayout>
                  <c:x val="-7.195931847307302E-2"/>
                  <c:y val="0.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317-408C-9037-C2F8E9BD4F20}"/>
                </c:ext>
              </c:extLst>
            </c:dLbl>
            <c:dLbl>
              <c:idx val="3"/>
              <c:layout>
                <c:manualLayout>
                  <c:x val="-3.4415326226252319E-2"/>
                  <c:y val="0.1222222222222222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317-408C-9037-C2F8E9BD4F20}"/>
                </c:ext>
              </c:extLst>
            </c:dLbl>
            <c:dLbl>
              <c:idx val="4"/>
              <c:layout>
                <c:manualLayout>
                  <c:x val="-4.3801324287957494E-2"/>
                  <c:y val="7.77777777777777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317-408C-9037-C2F8E9BD4F2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ЭД</c:v>
                </c:pt>
                <c:pt idx="1">
                  <c:v>АСТ</c:v>
                </c:pt>
                <c:pt idx="2">
                  <c:v>ФОБ</c:v>
                </c:pt>
                <c:pt idx="3">
                  <c:v>ОП</c:v>
                </c:pt>
                <c:pt idx="4">
                  <c:v>СЗ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2.4</c:v>
                </c:pt>
                <c:pt idx="1">
                  <c:v>5.6</c:v>
                </c:pt>
                <c:pt idx="2">
                  <c:v>2.9</c:v>
                </c:pt>
                <c:pt idx="3">
                  <c:v>5.0999999999999996</c:v>
                </c:pt>
                <c:pt idx="4">
                  <c:v>3.9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F317-408C-9037-C2F8E9BD4F2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44293504"/>
        <c:axId val="61756544"/>
      </c:lineChart>
      <c:catAx>
        <c:axId val="4429350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61756544"/>
        <c:crosses val="autoZero"/>
        <c:auto val="1"/>
        <c:lblAlgn val="ctr"/>
        <c:lblOffset val="100"/>
        <c:noMultiLvlLbl val="0"/>
      </c:catAx>
      <c:valAx>
        <c:axId val="61756544"/>
        <c:scaling>
          <c:orientation val="minMax"/>
          <c:min val="2"/>
        </c:scaling>
        <c:delete val="1"/>
        <c:axPos val="l"/>
        <c:numFmt formatCode="General" sourceLinked="1"/>
        <c:majorTickMark val="out"/>
        <c:minorTickMark val="none"/>
        <c:tickLblPos val="nextTo"/>
        <c:crossAx val="44293504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400" baseline="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1"/>
    </mc:Choice>
    <mc:Fallback>
      <c:style val="21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мужчины с АГ</c:v>
                </c:pt>
              </c:strCache>
            </c:strRef>
          </c:tx>
          <c:dLbls>
            <c:dLbl>
              <c:idx val="0"/>
              <c:layout>
                <c:manualLayout>
                  <c:x val="-3.5493827160493839E-2"/>
                  <c:y val="-8.61111111111111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E9C-4C09-B959-6BBB07E573FA}"/>
                </c:ext>
              </c:extLst>
            </c:dLbl>
            <c:dLbl>
              <c:idx val="1"/>
              <c:layout>
                <c:manualLayout>
                  <c:x val="-3.7037037037037035E-2"/>
                  <c:y val="-6.38888888888888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E9C-4C09-B959-6BBB07E573FA}"/>
                </c:ext>
              </c:extLst>
            </c:dLbl>
            <c:dLbl>
              <c:idx val="2"/>
              <c:layout>
                <c:manualLayout>
                  <c:x val="-2.7777777777777776E-2"/>
                  <c:y val="-0.1222222222222222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E9C-4C09-B959-6BBB07E573FA}"/>
                </c:ext>
              </c:extLst>
            </c:dLbl>
            <c:dLbl>
              <c:idx val="3"/>
              <c:layout>
                <c:manualLayout>
                  <c:x val="-3.7037037037037035E-2"/>
                  <c:y val="-7.77777777777777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E9C-4C09-B959-6BBB07E573FA}"/>
                </c:ext>
              </c:extLst>
            </c:dLbl>
            <c:dLbl>
              <c:idx val="4"/>
              <c:layout>
                <c:manualLayout>
                  <c:x val="2.1604938271604937E-2"/>
                  <c:y val="-8.88888888888888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E9C-4C09-B959-6BBB07E573F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ЭД</c:v>
                </c:pt>
                <c:pt idx="1">
                  <c:v>АСТ</c:v>
                </c:pt>
                <c:pt idx="2">
                  <c:v>ФОБ</c:v>
                </c:pt>
                <c:pt idx="3">
                  <c:v>ОП</c:v>
                </c:pt>
                <c:pt idx="4">
                  <c:v>СЗ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5.9</c:v>
                </c:pt>
                <c:pt idx="1">
                  <c:v>6.1</c:v>
                </c:pt>
                <c:pt idx="2">
                  <c:v>4.3</c:v>
                </c:pt>
                <c:pt idx="3">
                  <c:v>5.7</c:v>
                </c:pt>
                <c:pt idx="4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3E9C-4C09-B959-6BBB07E573F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лица без АГ</c:v>
                </c:pt>
              </c:strCache>
            </c:strRef>
          </c:tx>
          <c:dLbls>
            <c:dLbl>
              <c:idx val="0"/>
              <c:layout>
                <c:manualLayout>
                  <c:x val="-3.5493827160493839E-2"/>
                  <c:y val="-9.44444444444444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E9C-4C09-B959-6BBB07E573FA}"/>
                </c:ext>
              </c:extLst>
            </c:dLbl>
            <c:dLbl>
              <c:idx val="1"/>
              <c:layout>
                <c:manualLayout>
                  <c:x val="-3.7037037037037035E-2"/>
                  <c:y val="-7.49999999999999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E9C-4C09-B959-6BBB07E573FA}"/>
                </c:ext>
              </c:extLst>
            </c:dLbl>
            <c:dLbl>
              <c:idx val="2"/>
              <c:layout>
                <c:manualLayout>
                  <c:x val="-2.7777777777777776E-2"/>
                  <c:y val="-0.1027777777777776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E9C-4C09-B959-6BBB07E573FA}"/>
                </c:ext>
              </c:extLst>
            </c:dLbl>
            <c:dLbl>
              <c:idx val="3"/>
              <c:layout>
                <c:manualLayout>
                  <c:x val="-3.7037037037037035E-2"/>
                  <c:y val="-7.77777777777777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E9C-4C09-B959-6BBB07E573FA}"/>
                </c:ext>
              </c:extLst>
            </c:dLbl>
            <c:dLbl>
              <c:idx val="4"/>
              <c:layout>
                <c:manualLayout>
                  <c:x val="2.9320987654320986E-2"/>
                  <c:y val="-8.6111111111111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3E9C-4C09-B959-6BBB07E573F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ЭД</c:v>
                </c:pt>
                <c:pt idx="1">
                  <c:v>АСТ</c:v>
                </c:pt>
                <c:pt idx="2">
                  <c:v>ФОБ</c:v>
                </c:pt>
                <c:pt idx="3">
                  <c:v>ОП</c:v>
                </c:pt>
                <c:pt idx="4">
                  <c:v>СЗ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4.2</c:v>
                </c:pt>
                <c:pt idx="1">
                  <c:v>4.3</c:v>
                </c:pt>
                <c:pt idx="2">
                  <c:v>2.6</c:v>
                </c:pt>
                <c:pt idx="3">
                  <c:v>2.8</c:v>
                </c:pt>
                <c:pt idx="4">
                  <c:v>3.1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3E9C-4C09-B959-6BBB07E573F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44041344"/>
        <c:axId val="44042880"/>
      </c:lineChart>
      <c:catAx>
        <c:axId val="4404134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44042880"/>
        <c:crosses val="autoZero"/>
        <c:auto val="1"/>
        <c:lblAlgn val="ctr"/>
        <c:lblOffset val="100"/>
        <c:noMultiLvlLbl val="0"/>
      </c:catAx>
      <c:valAx>
        <c:axId val="44042880"/>
        <c:scaling>
          <c:orientation val="minMax"/>
          <c:min val="2"/>
        </c:scaling>
        <c:delete val="1"/>
        <c:axPos val="l"/>
        <c:numFmt formatCode="General" sourceLinked="1"/>
        <c:majorTickMark val="none"/>
        <c:minorTickMark val="none"/>
        <c:tickLblPos val="nextTo"/>
        <c:crossAx val="440413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тревога Цунг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женщины с АГ</c:v>
                </c:pt>
                <c:pt idx="1">
                  <c:v>мужчины с АГ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0.51</c:v>
                </c:pt>
                <c:pt idx="1">
                  <c:v>0.41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24-4CD0-AC40-8B3AD03E025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one"/>
        <c:axId val="97524352"/>
        <c:axId val="97556736"/>
        <c:axId val="0"/>
      </c:bar3DChart>
      <c:catAx>
        <c:axId val="975243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97556736"/>
        <c:crosses val="autoZero"/>
        <c:auto val="1"/>
        <c:lblAlgn val="ctr"/>
        <c:lblOffset val="100"/>
        <c:noMultiLvlLbl val="0"/>
      </c:catAx>
      <c:valAx>
        <c:axId val="9755673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975243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АГ</c:v>
                </c:pt>
              </c:strCache>
            </c:strRef>
          </c:tx>
          <c:dLbls>
            <c:dLbl>
              <c:idx val="1"/>
              <c:layout>
                <c:manualLayout>
                  <c:x val="-5.4012345679012315E-2"/>
                  <c:y val="9.1666666666666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34E-4DB0-ABD2-288DBCAF9104}"/>
                </c:ext>
              </c:extLst>
            </c:dLbl>
            <c:dLbl>
              <c:idx val="2"/>
              <c:layout>
                <c:manualLayout>
                  <c:x val="-4.3209876543209874E-2"/>
                  <c:y val="0.116666666666666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34E-4DB0-ABD2-288DBCAF9104}"/>
                </c:ext>
              </c:extLst>
            </c:dLbl>
            <c:dLbl>
              <c:idx val="3"/>
              <c:layout>
                <c:manualLayout>
                  <c:x val="-5.8641975308641972E-2"/>
                  <c:y val="-0.1722222222222222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34E-4DB0-ABD2-288DBCAF9104}"/>
                </c:ext>
              </c:extLst>
            </c:dLbl>
            <c:dLbl>
              <c:idx val="4"/>
              <c:layout>
                <c:manualLayout>
                  <c:x val="-4.7839506172839504E-2"/>
                  <c:y val="7.22222222222222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34E-4DB0-ABD2-288DBCAF9104}"/>
                </c:ext>
              </c:extLst>
            </c:dLbl>
            <c:dLbl>
              <c:idx val="5"/>
              <c:layout>
                <c:manualLayout>
                  <c:x val="-5.5555555555555552E-2"/>
                  <c:y val="7.77777777777777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34E-4DB0-ABD2-288DBCAF9104}"/>
                </c:ext>
              </c:extLst>
            </c:dLbl>
            <c:dLbl>
              <c:idx val="6"/>
              <c:layout>
                <c:manualLayout>
                  <c:x val="-3.5493827160493825E-2"/>
                  <c:y val="0.1027777777777777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34E-4DB0-ABD2-288DBCAF9104}"/>
                </c:ext>
              </c:extLst>
            </c:dLbl>
            <c:dLbl>
              <c:idx val="7"/>
              <c:layout>
                <c:manualLayout>
                  <c:x val="-4.3209876543209874E-2"/>
                  <c:y val="-0.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34E-4DB0-ABD2-288DBCAF9104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ФФ</c:v>
                </c:pt>
                <c:pt idx="1">
                  <c:v>РФ</c:v>
                </c:pt>
                <c:pt idx="2">
                  <c:v>ФБ</c:v>
                </c:pt>
                <c:pt idx="3">
                  <c:v>ЗЦ</c:v>
                </c:pt>
                <c:pt idx="4">
                  <c:v>ЖЭ</c:v>
                </c:pt>
                <c:pt idx="5">
                  <c:v>СФ</c:v>
                </c:pt>
                <c:pt idx="6">
                  <c:v>ЭФ</c:v>
                </c:pt>
                <c:pt idx="7">
                  <c:v>ПЗ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44</c:v>
                </c:pt>
                <c:pt idx="1">
                  <c:v>49.2</c:v>
                </c:pt>
                <c:pt idx="2">
                  <c:v>56.1</c:v>
                </c:pt>
                <c:pt idx="3">
                  <c:v>54.3</c:v>
                </c:pt>
                <c:pt idx="4">
                  <c:v>52.6</c:v>
                </c:pt>
                <c:pt idx="5">
                  <c:v>56.4</c:v>
                </c:pt>
                <c:pt idx="6">
                  <c:v>58.3</c:v>
                </c:pt>
                <c:pt idx="7">
                  <c:v>61.1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934E-4DB0-ABD2-288DBCAF910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УЗ</c:v>
                </c:pt>
              </c:strCache>
            </c:strRef>
          </c:tx>
          <c:dLbls>
            <c:dLbl>
              <c:idx val="0"/>
              <c:layout>
                <c:manualLayout>
                  <c:x val="-4.6296296296296294E-2"/>
                  <c:y val="-8.33333333333333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34E-4DB0-ABD2-288DBCAF9104}"/>
                </c:ext>
              </c:extLst>
            </c:dLbl>
            <c:dLbl>
              <c:idx val="1"/>
              <c:layout>
                <c:manualLayout>
                  <c:x val="-4.4753086419753056E-2"/>
                  <c:y val="-0.1361111111111111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34E-4DB0-ABD2-288DBCAF9104}"/>
                </c:ext>
              </c:extLst>
            </c:dLbl>
            <c:dLbl>
              <c:idx val="2"/>
              <c:layout>
                <c:manualLayout>
                  <c:x val="-5.0925925925925923E-2"/>
                  <c:y val="-0.1194444444444444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34E-4DB0-ABD2-288DBCAF9104}"/>
                </c:ext>
              </c:extLst>
            </c:dLbl>
            <c:dLbl>
              <c:idx val="3"/>
              <c:layout>
                <c:manualLayout>
                  <c:x val="-4.9382716049382713E-2"/>
                  <c:y val="7.77777777777777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34E-4DB0-ABD2-288DBCAF9104}"/>
                </c:ext>
              </c:extLst>
            </c:dLbl>
            <c:dLbl>
              <c:idx val="4"/>
              <c:layout>
                <c:manualLayout>
                  <c:x val="-5.7098765432098762E-2"/>
                  <c:y val="-0.1138888888888888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934E-4DB0-ABD2-288DBCAF9104}"/>
                </c:ext>
              </c:extLst>
            </c:dLbl>
            <c:dLbl>
              <c:idx val="5"/>
              <c:layout>
                <c:manualLayout>
                  <c:x val="-7.2530864197530867E-2"/>
                  <c:y val="-9.166666666666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34E-4DB0-ABD2-288DBCAF9104}"/>
                </c:ext>
              </c:extLst>
            </c:dLbl>
            <c:dLbl>
              <c:idx val="6"/>
              <c:layout>
                <c:manualLayout>
                  <c:x val="-4.4753086419753084E-2"/>
                  <c:y val="-0.1027777777777777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934E-4DB0-ABD2-288DBCAF9104}"/>
                </c:ext>
              </c:extLst>
            </c:dLbl>
            <c:dLbl>
              <c:idx val="7"/>
              <c:layout>
                <c:manualLayout>
                  <c:x val="-2.4691358024691357E-2"/>
                  <c:y val="0.1027777777777777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934E-4DB0-ABD2-288DBCAF9104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ФФ</c:v>
                </c:pt>
                <c:pt idx="1">
                  <c:v>РФ</c:v>
                </c:pt>
                <c:pt idx="2">
                  <c:v>ФБ</c:v>
                </c:pt>
                <c:pt idx="3">
                  <c:v>ЗЦ</c:v>
                </c:pt>
                <c:pt idx="4">
                  <c:v>ЖЭ</c:v>
                </c:pt>
                <c:pt idx="5">
                  <c:v>СФ</c:v>
                </c:pt>
                <c:pt idx="6">
                  <c:v>ЭФ</c:v>
                </c:pt>
                <c:pt idx="7">
                  <c:v>ПЗ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71.3</c:v>
                </c:pt>
                <c:pt idx="1">
                  <c:v>60.9</c:v>
                </c:pt>
                <c:pt idx="2">
                  <c:v>68.2</c:v>
                </c:pt>
                <c:pt idx="3">
                  <c:v>51.4</c:v>
                </c:pt>
                <c:pt idx="4">
                  <c:v>53.3</c:v>
                </c:pt>
                <c:pt idx="5">
                  <c:v>69.5</c:v>
                </c:pt>
                <c:pt idx="6">
                  <c:v>69</c:v>
                </c:pt>
                <c:pt idx="7">
                  <c:v>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0-934E-4DB0-ABD2-288DBCAF910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0706688"/>
        <c:axId val="75330688"/>
      </c:lineChart>
      <c:catAx>
        <c:axId val="7070668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75330688"/>
        <c:crosses val="autoZero"/>
        <c:auto val="1"/>
        <c:lblAlgn val="ctr"/>
        <c:lblOffset val="100"/>
        <c:noMultiLvlLbl val="0"/>
      </c:catAx>
      <c:valAx>
        <c:axId val="75330688"/>
        <c:scaling>
          <c:orientation val="minMax"/>
          <c:min val="40"/>
        </c:scaling>
        <c:delete val="1"/>
        <c:axPos val="l"/>
        <c:numFmt formatCode="General" sourceLinked="1"/>
        <c:majorTickMark val="none"/>
        <c:minorTickMark val="none"/>
        <c:tickLblPos val="nextTo"/>
        <c:crossAx val="70706688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autoTitleDeleted val="1"/>
    <c:view3D>
      <c:rotX val="15"/>
      <c:rotY val="20"/>
      <c:rAngAx val="0"/>
    </c:view3D>
    <c:floor>
      <c:thickness val="0"/>
    </c:floor>
    <c:sideWall>
      <c:thickness val="0"/>
      <c:spPr>
        <a:scene3d>
          <a:camera prst="orthographicFront"/>
          <a:lightRig rig="threePt" dir="t"/>
        </a:scene3d>
        <a:sp3d>
          <a:bevelT/>
        </a:sp3d>
      </c:spPr>
    </c:sideWall>
    <c:backWall>
      <c:thickness val="0"/>
      <c:spPr>
        <a:scene3d>
          <a:camera prst="orthographicFront"/>
          <a:lightRig rig="threePt" dir="t"/>
        </a:scene3d>
        <a:sp3d>
          <a:bevelT/>
        </a:sp3d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стресс</c:v>
                </c:pt>
              </c:strCache>
            </c:strRef>
          </c:tx>
          <c:spPr>
            <a:blipFill>
              <a:blip xmlns:r="http://schemas.openxmlformats.org/officeDocument/2006/relationships" r:embed="rId1"/>
              <a:tile tx="0" ty="0" sx="100000" sy="100000" flip="none" algn="tl"/>
            </a:blipFill>
          </c:spPr>
          <c:invertIfNegative val="0"/>
          <c:dPt>
            <c:idx val="0"/>
            <c:invertIfNegative val="0"/>
            <c:bubble3D val="0"/>
            <c:spPr>
              <a:blipFill>
                <a:blip xmlns:r="http://schemas.openxmlformats.org/officeDocument/2006/relationships" r:embed="rId2"/>
                <a:tile tx="0" ty="0" sx="100000" sy="100000" flip="none" algn="tl"/>
              </a:blipFill>
              <a:scene3d>
                <a:camera prst="orthographicFront"/>
                <a:lightRig rig="harsh" dir="tl">
                  <a:rot lat="0" lon="0" rev="8400000"/>
                </a:lightRig>
              </a:scene3d>
              <a:sp3d prstMaterial="flat">
                <a:bevelT w="50800" h="6350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72A7-498A-8EA4-E1F34DB24709}"/>
              </c:ext>
            </c:extLst>
          </c:dPt>
          <c:dPt>
            <c:idx val="1"/>
            <c:invertIfNegative val="0"/>
            <c:bubble3D val="0"/>
            <c:spPr>
              <a:blipFill>
                <a:blip xmlns:r="http://schemas.openxmlformats.org/officeDocument/2006/relationships" r:embed="rId3"/>
                <a:tile tx="0" ty="0" sx="100000" sy="100000" flip="none" algn="tl"/>
              </a:blipFill>
              <a:scene3d>
                <a:camera prst="orthographicFront"/>
                <a:lightRig rig="harsh" dir="tl">
                  <a:rot lat="0" lon="0" rev="8400000"/>
                </a:lightRig>
              </a:scene3d>
              <a:sp3d prstMaterial="flat">
                <a:bevelT w="50800" h="6350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72A7-498A-8EA4-E1F34DB24709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без ИБС</c:v>
                </c:pt>
                <c:pt idx="1">
                  <c:v>с  ИБС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0.98</c:v>
                </c:pt>
                <c:pt idx="1">
                  <c:v>1.37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2A7-498A-8EA4-E1F34DB2470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one"/>
        <c:axId val="136491776"/>
        <c:axId val="136493312"/>
        <c:axId val="0"/>
      </c:bar3DChart>
      <c:catAx>
        <c:axId val="13649177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36493312"/>
        <c:crosses val="autoZero"/>
        <c:auto val="1"/>
        <c:lblAlgn val="ctr"/>
        <c:lblOffset val="100"/>
        <c:noMultiLvlLbl val="0"/>
      </c:catAx>
      <c:valAx>
        <c:axId val="13649331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364917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4">
    <c:autoUpdate val="0"/>
  </c:externalData>
</c:chartSpace>
</file>

<file path=ppt/charts/chart4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тревога по Гамильтону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мужчины с ССЗ</c:v>
                </c:pt>
                <c:pt idx="1">
                  <c:v>женщины с ССЗ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12.3</c:v>
                </c:pt>
                <c:pt idx="1">
                  <c:v>18.7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EB-4CCA-83BD-E2296CD2611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one"/>
        <c:axId val="44486016"/>
        <c:axId val="75744384"/>
        <c:axId val="0"/>
      </c:bar3DChart>
      <c:catAx>
        <c:axId val="4448601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75744384"/>
        <c:crosses val="autoZero"/>
        <c:auto val="1"/>
        <c:lblAlgn val="ctr"/>
        <c:lblOffset val="100"/>
        <c:noMultiLvlLbl val="0"/>
      </c:catAx>
      <c:valAx>
        <c:axId val="7574438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44860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ненцы с ИБС</c:v>
                </c:pt>
              </c:strCache>
            </c:strRef>
          </c:tx>
          <c:dLbls>
            <c:dLbl>
              <c:idx val="0"/>
              <c:layout>
                <c:manualLayout>
                  <c:x val="-3.7037037037037042E-2"/>
                  <c:y val="0.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090-4226-BC39-C3BF821D6E1E}"/>
                </c:ext>
              </c:extLst>
            </c:dLbl>
            <c:dLbl>
              <c:idx val="2"/>
              <c:layout>
                <c:manualLayout>
                  <c:x val="-4.1666666666666664E-2"/>
                  <c:y val="-0.1333333333333333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090-4226-BC39-C3BF821D6E1E}"/>
                </c:ext>
              </c:extLst>
            </c:dLbl>
            <c:dLbl>
              <c:idx val="3"/>
              <c:layout>
                <c:manualLayout>
                  <c:x val="-5.7098765432098762E-2"/>
                  <c:y val="-0.1333333333333333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090-4226-BC39-C3BF821D6E1E}"/>
                </c:ext>
              </c:extLst>
            </c:dLbl>
            <c:dLbl>
              <c:idx val="4"/>
              <c:layout>
                <c:manualLayout>
                  <c:x val="-2.9320987654320986E-2"/>
                  <c:y val="-0.11111111111111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090-4226-BC39-C3BF821D6E1E}"/>
                </c:ext>
              </c:extLst>
            </c:dLbl>
            <c:dLbl>
              <c:idx val="5"/>
              <c:layout>
                <c:manualLayout>
                  <c:x val="-4.4753086419753084E-2"/>
                  <c:y val="-0.1444444444444444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090-4226-BC39-C3BF821D6E1E}"/>
                </c:ext>
              </c:extLst>
            </c:dLbl>
            <c:dLbl>
              <c:idx val="6"/>
              <c:layout>
                <c:manualLayout>
                  <c:x val="-4.3209876543209874E-2"/>
                  <c:y val="-0.1083333333333333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090-4226-BC39-C3BF821D6E1E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2.5299999999999998</c:v>
                </c:pt>
                <c:pt idx="1">
                  <c:v>2.2000000000000002</c:v>
                </c:pt>
                <c:pt idx="2">
                  <c:v>3.07</c:v>
                </c:pt>
                <c:pt idx="3">
                  <c:v>3.07</c:v>
                </c:pt>
                <c:pt idx="4">
                  <c:v>3.6</c:v>
                </c:pt>
                <c:pt idx="5">
                  <c:v>3.13</c:v>
                </c:pt>
                <c:pt idx="6">
                  <c:v>3.27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B090-4226-BC39-C3BF821D6E1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ненцы без ИБС</c:v>
                </c:pt>
              </c:strCache>
            </c:strRef>
          </c:tx>
          <c:dLbls>
            <c:dLbl>
              <c:idx val="0"/>
              <c:layout>
                <c:manualLayout>
                  <c:x val="-3.7037037037037042E-2"/>
                  <c:y val="-0.11111111111111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090-4226-BC39-C3BF821D6E1E}"/>
                </c:ext>
              </c:extLst>
            </c:dLbl>
            <c:dLbl>
              <c:idx val="1"/>
              <c:layout>
                <c:manualLayout>
                  <c:x val="-3.5493827160493825E-2"/>
                  <c:y val="-0.1444444444444444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090-4226-BC39-C3BF821D6E1E}"/>
                </c:ext>
              </c:extLst>
            </c:dLbl>
            <c:dLbl>
              <c:idx val="2"/>
              <c:layout>
                <c:manualLayout>
                  <c:x val="-4.1666666666666664E-2"/>
                  <c:y val="0.11111111111111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090-4226-BC39-C3BF821D6E1E}"/>
                </c:ext>
              </c:extLst>
            </c:dLbl>
            <c:dLbl>
              <c:idx val="3"/>
              <c:layout>
                <c:manualLayout>
                  <c:x val="-4.9382716049382713E-2"/>
                  <c:y val="0.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090-4226-BC39-C3BF821D6E1E}"/>
                </c:ext>
              </c:extLst>
            </c:dLbl>
            <c:dLbl>
              <c:idx val="4"/>
              <c:layout>
                <c:manualLayout>
                  <c:x val="-2.9320987654320986E-2"/>
                  <c:y val="0.1277777777777777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090-4226-BC39-C3BF821D6E1E}"/>
                </c:ext>
              </c:extLst>
            </c:dLbl>
            <c:dLbl>
              <c:idx val="5"/>
              <c:layout>
                <c:manualLayout>
                  <c:x val="-5.4012345679012343E-2"/>
                  <c:y val="9.72222222222222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090-4226-BC39-C3BF821D6E1E}"/>
                </c:ext>
              </c:extLst>
            </c:dLbl>
            <c:dLbl>
              <c:idx val="6"/>
              <c:layout>
                <c:manualLayout>
                  <c:x val="-2.4691358024691357E-2"/>
                  <c:y val="0.1444444444444444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090-4226-BC39-C3BF821D6E1E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2.79</c:v>
                </c:pt>
                <c:pt idx="1">
                  <c:v>2.36</c:v>
                </c:pt>
                <c:pt idx="2">
                  <c:v>2.5499999999999998</c:v>
                </c:pt>
                <c:pt idx="3">
                  <c:v>2.73</c:v>
                </c:pt>
                <c:pt idx="4">
                  <c:v>3.36</c:v>
                </c:pt>
                <c:pt idx="5">
                  <c:v>2.64</c:v>
                </c:pt>
                <c:pt idx="6">
                  <c:v>3.15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E-B090-4226-BC39-C3BF821D6E1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5793152"/>
        <c:axId val="75986432"/>
      </c:lineChart>
      <c:catAx>
        <c:axId val="75793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75986432"/>
        <c:crosses val="autoZero"/>
        <c:auto val="1"/>
        <c:lblAlgn val="ctr"/>
        <c:lblOffset val="100"/>
        <c:noMultiLvlLbl val="0"/>
      </c:catAx>
      <c:valAx>
        <c:axId val="75986432"/>
        <c:scaling>
          <c:orientation val="minMax"/>
          <c:min val="2"/>
        </c:scaling>
        <c:delete val="1"/>
        <c:axPos val="l"/>
        <c:numFmt formatCode="General" sourceLinked="1"/>
        <c:majorTickMark val="none"/>
        <c:minorTickMark val="none"/>
        <c:tickLblPos val="nextTo"/>
        <c:crossAx val="75793152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лица с ИБС</c:v>
                </c:pt>
              </c:strCache>
            </c:strRef>
          </c:tx>
          <c:dLbls>
            <c:dLbl>
              <c:idx val="1"/>
              <c:layout>
                <c:manualLayout>
                  <c:x val="-2.1604938271604909E-2"/>
                  <c:y val="-0.1444444444444444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356-47EA-8877-AE88DA76742C}"/>
                </c:ext>
              </c:extLst>
            </c:dLbl>
            <c:dLbl>
              <c:idx val="2"/>
              <c:layout>
                <c:manualLayout>
                  <c:x val="-3.8580246913580245E-2"/>
                  <c:y val="-8.05555555555555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356-47EA-8877-AE88DA76742C}"/>
                </c:ext>
              </c:extLst>
            </c:dLbl>
            <c:dLbl>
              <c:idx val="4"/>
              <c:layout>
                <c:manualLayout>
                  <c:x val="-3.3950617283950615E-2"/>
                  <c:y val="-9.44444444444444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356-47EA-8877-AE88DA76742C}"/>
                </c:ext>
              </c:extLst>
            </c:dLbl>
            <c:dLbl>
              <c:idx val="5"/>
              <c:layout>
                <c:manualLayout>
                  <c:x val="-2.4691358024691357E-2"/>
                  <c:y val="-9.166666666666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356-47EA-8877-AE88DA76742C}"/>
                </c:ext>
              </c:extLst>
            </c:dLbl>
            <c:dLbl>
              <c:idx val="6"/>
              <c:layout>
                <c:manualLayout>
                  <c:x val="-3.0864197530864196E-2"/>
                  <c:y val="0.1027777777777776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356-47EA-8877-AE88DA76742C}"/>
                </c:ext>
              </c:extLst>
            </c:dLbl>
            <c:dLbl>
              <c:idx val="7"/>
              <c:layout>
                <c:manualLayout>
                  <c:x val="-3.8580246913580245E-2"/>
                  <c:y val="7.49999999999999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356-47EA-8877-AE88DA76742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Hs</c:v>
                </c:pt>
                <c:pt idx="1">
                  <c:v>D</c:v>
                </c:pt>
                <c:pt idx="2">
                  <c:v>Hy</c:v>
                </c:pt>
                <c:pt idx="3">
                  <c:v>Pd</c:v>
                </c:pt>
                <c:pt idx="4">
                  <c:v>Pa</c:v>
                </c:pt>
                <c:pt idx="5">
                  <c:v>Pt</c:v>
                </c:pt>
                <c:pt idx="6">
                  <c:v>Sc</c:v>
                </c:pt>
                <c:pt idx="7">
                  <c:v>Ma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58.3</c:v>
                </c:pt>
                <c:pt idx="1">
                  <c:v>52.65</c:v>
                </c:pt>
                <c:pt idx="2">
                  <c:v>54.7</c:v>
                </c:pt>
                <c:pt idx="3">
                  <c:v>45.8</c:v>
                </c:pt>
                <c:pt idx="4">
                  <c:v>52.1</c:v>
                </c:pt>
                <c:pt idx="5">
                  <c:v>49</c:v>
                </c:pt>
                <c:pt idx="6">
                  <c:v>48.6</c:v>
                </c:pt>
                <c:pt idx="7">
                  <c:v>47.8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9356-47EA-8877-AE88DA76742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лица без ИБС</c:v>
                </c:pt>
              </c:strCache>
            </c:strRef>
          </c:tx>
          <c:dLbls>
            <c:dLbl>
              <c:idx val="0"/>
              <c:layout>
                <c:manualLayout>
                  <c:x val="-3.2407407407407406E-2"/>
                  <c:y val="9.166666666666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356-47EA-8877-AE88DA76742C}"/>
                </c:ext>
              </c:extLst>
            </c:dLbl>
            <c:dLbl>
              <c:idx val="2"/>
              <c:layout>
                <c:manualLayout>
                  <c:x val="-2.9320987654320986E-2"/>
                  <c:y val="8.88888888888888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356-47EA-8877-AE88DA76742C}"/>
                </c:ext>
              </c:extLst>
            </c:dLbl>
            <c:dLbl>
              <c:idx val="3"/>
              <c:layout>
                <c:manualLayout>
                  <c:x val="-4.4753086419753084E-2"/>
                  <c:y val="-0.100000000000000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356-47EA-8877-AE88DA76742C}"/>
                </c:ext>
              </c:extLst>
            </c:dLbl>
            <c:dLbl>
              <c:idx val="4"/>
              <c:layout>
                <c:manualLayout>
                  <c:x val="-3.3950617283950615E-2"/>
                  <c:y val="0.1472222222222222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356-47EA-8877-AE88DA76742C}"/>
                </c:ext>
              </c:extLst>
            </c:dLbl>
            <c:dLbl>
              <c:idx val="5"/>
              <c:layout>
                <c:manualLayout>
                  <c:x val="-4.1666666666666664E-2"/>
                  <c:y val="7.49999999999999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356-47EA-8877-AE88DA76742C}"/>
                </c:ext>
              </c:extLst>
            </c:dLbl>
            <c:dLbl>
              <c:idx val="6"/>
              <c:layout>
                <c:manualLayout>
                  <c:x val="-4.0123456790123455E-2"/>
                  <c:y val="-0.1111111111111110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9356-47EA-8877-AE88DA76742C}"/>
                </c:ext>
              </c:extLst>
            </c:dLbl>
            <c:dLbl>
              <c:idx val="7"/>
              <c:layout>
                <c:manualLayout>
                  <c:x val="-3.8580246913580245E-2"/>
                  <c:y val="-9.166666666666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356-47EA-8877-AE88DA76742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Hs</c:v>
                </c:pt>
                <c:pt idx="1">
                  <c:v>D</c:v>
                </c:pt>
                <c:pt idx="2">
                  <c:v>Hy</c:v>
                </c:pt>
                <c:pt idx="3">
                  <c:v>Pd</c:v>
                </c:pt>
                <c:pt idx="4">
                  <c:v>Pa</c:v>
                </c:pt>
                <c:pt idx="5">
                  <c:v>Pt</c:v>
                </c:pt>
                <c:pt idx="6">
                  <c:v>Sc</c:v>
                </c:pt>
                <c:pt idx="7">
                  <c:v>Ma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48.4</c:v>
                </c:pt>
                <c:pt idx="1">
                  <c:v>46.1</c:v>
                </c:pt>
                <c:pt idx="2">
                  <c:v>48.3</c:v>
                </c:pt>
                <c:pt idx="3">
                  <c:v>47.4</c:v>
                </c:pt>
                <c:pt idx="4">
                  <c:v>51.1</c:v>
                </c:pt>
                <c:pt idx="5">
                  <c:v>47.2</c:v>
                </c:pt>
                <c:pt idx="6">
                  <c:v>50.4</c:v>
                </c:pt>
                <c:pt idx="7">
                  <c:v>51.9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E-9356-47EA-8877-AE88DA76742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6285568"/>
        <c:axId val="31559680"/>
      </c:lineChart>
      <c:catAx>
        <c:axId val="6285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31559680"/>
        <c:crosses val="autoZero"/>
        <c:auto val="1"/>
        <c:lblAlgn val="ctr"/>
        <c:lblOffset val="100"/>
        <c:noMultiLvlLbl val="0"/>
      </c:catAx>
      <c:valAx>
        <c:axId val="31559680"/>
        <c:scaling>
          <c:orientation val="minMax"/>
          <c:min val="45"/>
        </c:scaling>
        <c:delete val="1"/>
        <c:axPos val="l"/>
        <c:numFmt formatCode="General" sourceLinked="1"/>
        <c:majorTickMark val="out"/>
        <c:minorTickMark val="none"/>
        <c:tickLblPos val="nextTo"/>
        <c:crossAx val="6285568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славяне</c:v>
                </c:pt>
              </c:strCache>
            </c:strRef>
          </c:tx>
          <c:dLbls>
            <c:dLbl>
              <c:idx val="0"/>
              <c:layout>
                <c:manualLayout>
                  <c:x val="-4.1666666666666664E-2"/>
                  <c:y val="-8.33333333333333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BAE-4A20-AAF5-BC732FE47B37}"/>
                </c:ext>
              </c:extLst>
            </c:dLbl>
            <c:dLbl>
              <c:idx val="1"/>
              <c:layout>
                <c:manualLayout>
                  <c:x val="-3.2407407407407378E-2"/>
                  <c:y val="-0.1305555555555556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BAE-4A20-AAF5-BC732FE47B37}"/>
                </c:ext>
              </c:extLst>
            </c:dLbl>
            <c:dLbl>
              <c:idx val="2"/>
              <c:layout>
                <c:manualLayout>
                  <c:x val="-3.8580246913580245E-2"/>
                  <c:y val="-8.05555555555555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BAE-4A20-AAF5-BC732FE47B37}"/>
                </c:ext>
              </c:extLst>
            </c:dLbl>
            <c:dLbl>
              <c:idx val="3"/>
              <c:layout>
                <c:manualLayout>
                  <c:x val="-4.6296296296296294E-2"/>
                  <c:y val="-0.13611111111111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BAE-4A20-AAF5-BC732FE47B37}"/>
                </c:ext>
              </c:extLst>
            </c:dLbl>
            <c:dLbl>
              <c:idx val="4"/>
              <c:layout>
                <c:manualLayout>
                  <c:x val="-4.4753086419753084E-2"/>
                  <c:y val="-9.44444444444444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BAE-4A20-AAF5-BC732FE47B37}"/>
                </c:ext>
              </c:extLst>
            </c:dLbl>
            <c:dLbl>
              <c:idx val="5"/>
              <c:layout>
                <c:manualLayout>
                  <c:x val="-3.3950617283950615E-2"/>
                  <c:y val="-0.1027777777777777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BAE-4A20-AAF5-BC732FE47B37}"/>
                </c:ext>
              </c:extLst>
            </c:dLbl>
            <c:dLbl>
              <c:idx val="6"/>
              <c:layout>
                <c:manualLayout>
                  <c:x val="-4.9382716049382713E-2"/>
                  <c:y val="-9.72222222222222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BAE-4A20-AAF5-BC732FE47B37}"/>
                </c:ext>
              </c:extLst>
            </c:dLbl>
            <c:dLbl>
              <c:idx val="7"/>
              <c:layout>
                <c:manualLayout>
                  <c:x val="-5.7098765432098762E-2"/>
                  <c:y val="-0.11111111111111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BAE-4A20-AAF5-BC732FE47B37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Hs</c:v>
                </c:pt>
                <c:pt idx="1">
                  <c:v>D</c:v>
                </c:pt>
                <c:pt idx="2">
                  <c:v>Hy</c:v>
                </c:pt>
                <c:pt idx="3">
                  <c:v>Pd</c:v>
                </c:pt>
                <c:pt idx="4">
                  <c:v>Pa</c:v>
                </c:pt>
                <c:pt idx="5">
                  <c:v>Pt</c:v>
                </c:pt>
                <c:pt idx="6">
                  <c:v>Sc</c:v>
                </c:pt>
                <c:pt idx="7">
                  <c:v>Ma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53.8</c:v>
                </c:pt>
                <c:pt idx="1">
                  <c:v>50.6</c:v>
                </c:pt>
                <c:pt idx="2">
                  <c:v>52.1</c:v>
                </c:pt>
                <c:pt idx="3">
                  <c:v>46.3</c:v>
                </c:pt>
                <c:pt idx="4">
                  <c:v>50.4</c:v>
                </c:pt>
                <c:pt idx="5">
                  <c:v>49</c:v>
                </c:pt>
                <c:pt idx="6">
                  <c:v>50.6</c:v>
                </c:pt>
                <c:pt idx="7">
                  <c:v>49.9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5BAE-4A20-AAF5-BC732FE47B3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ненцы</c:v>
                </c:pt>
              </c:strCache>
            </c:strRef>
          </c:tx>
          <c:dLbls>
            <c:dLbl>
              <c:idx val="0"/>
              <c:layout>
                <c:manualLayout>
                  <c:x val="-6.3271604938271608E-2"/>
                  <c:y val="0.1083333333333333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BAE-4A20-AAF5-BC732FE47B37}"/>
                </c:ext>
              </c:extLst>
            </c:dLbl>
            <c:dLbl>
              <c:idx val="1"/>
              <c:layout>
                <c:manualLayout>
                  <c:x val="-4.9382716049382686E-2"/>
                  <c:y val="0.1194444444444444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BAE-4A20-AAF5-BC732FE47B37}"/>
                </c:ext>
              </c:extLst>
            </c:dLbl>
            <c:dLbl>
              <c:idx val="2"/>
              <c:layout>
                <c:manualLayout>
                  <c:x val="-2.3148148148148147E-2"/>
                  <c:y val="6.38888888888888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BAE-4A20-AAF5-BC732FE47B37}"/>
                </c:ext>
              </c:extLst>
            </c:dLbl>
            <c:dLbl>
              <c:idx val="3"/>
              <c:layout>
                <c:manualLayout>
                  <c:x val="1.3888888888888888E-2"/>
                  <c:y val="3.88888888888887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5BAE-4A20-AAF5-BC732FE47B37}"/>
                </c:ext>
              </c:extLst>
            </c:dLbl>
            <c:dLbl>
              <c:idx val="4"/>
              <c:layout>
                <c:manualLayout>
                  <c:x val="-3.5493827160493825E-2"/>
                  <c:y val="0.1333333333333333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BAE-4A20-AAF5-BC732FE47B37}"/>
                </c:ext>
              </c:extLst>
            </c:dLbl>
            <c:dLbl>
              <c:idx val="5"/>
              <c:layout>
                <c:manualLayout>
                  <c:x val="-4.1666666666666664E-2"/>
                  <c:y val="0.1138888888888887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5BAE-4A20-AAF5-BC732FE47B37}"/>
                </c:ext>
              </c:extLst>
            </c:dLbl>
            <c:dLbl>
              <c:idx val="6"/>
              <c:layout>
                <c:manualLayout>
                  <c:x val="-3.2407407407407406E-2"/>
                  <c:y val="0.1055555555555555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5BAE-4A20-AAF5-BC732FE47B37}"/>
                </c:ext>
              </c:extLst>
            </c:dLbl>
            <c:dLbl>
              <c:idx val="7"/>
              <c:layout>
                <c:manualLayout>
                  <c:x val="-3.8580246913580245E-2"/>
                  <c:y val="0.116666666666666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5BAE-4A20-AAF5-BC732FE47B37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Hs</c:v>
                </c:pt>
                <c:pt idx="1">
                  <c:v>D</c:v>
                </c:pt>
                <c:pt idx="2">
                  <c:v>Hy</c:v>
                </c:pt>
                <c:pt idx="3">
                  <c:v>Pd</c:v>
                </c:pt>
                <c:pt idx="4">
                  <c:v>Pa</c:v>
                </c:pt>
                <c:pt idx="5">
                  <c:v>Pt</c:v>
                </c:pt>
                <c:pt idx="6">
                  <c:v>Sc</c:v>
                </c:pt>
                <c:pt idx="7">
                  <c:v>Ma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47.2</c:v>
                </c:pt>
                <c:pt idx="1">
                  <c:v>47.4</c:v>
                </c:pt>
                <c:pt idx="2">
                  <c:v>44.5</c:v>
                </c:pt>
                <c:pt idx="3">
                  <c:v>44.4</c:v>
                </c:pt>
                <c:pt idx="4">
                  <c:v>48.6</c:v>
                </c:pt>
                <c:pt idx="5">
                  <c:v>46.3</c:v>
                </c:pt>
                <c:pt idx="6">
                  <c:v>47.9</c:v>
                </c:pt>
                <c:pt idx="7">
                  <c:v>49.3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5BAE-4A20-AAF5-BC732FE47B3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6029696"/>
        <c:axId val="6031232"/>
      </c:lineChart>
      <c:catAx>
        <c:axId val="6029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6031232"/>
        <c:crosses val="autoZero"/>
        <c:auto val="1"/>
        <c:lblAlgn val="ctr"/>
        <c:lblOffset val="100"/>
        <c:noMultiLvlLbl val="0"/>
      </c:catAx>
      <c:valAx>
        <c:axId val="6031232"/>
        <c:scaling>
          <c:orientation val="minMax"/>
          <c:min val="43"/>
        </c:scaling>
        <c:delete val="1"/>
        <c:axPos val="l"/>
        <c:numFmt formatCode="General" sourceLinked="1"/>
        <c:majorTickMark val="none"/>
        <c:minorTickMark val="none"/>
        <c:tickLblPos val="nextTo"/>
        <c:crossAx val="6029696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славяне с ИБС</c:v>
                </c:pt>
              </c:strCache>
            </c:strRef>
          </c:tx>
          <c:dLbls>
            <c:dLbl>
              <c:idx val="0"/>
              <c:layout>
                <c:manualLayout>
                  <c:x val="-5.0925925925925923E-2"/>
                  <c:y val="-8.05555555555555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E54-4E3D-A9E8-0D21B8BB6999}"/>
                </c:ext>
              </c:extLst>
            </c:dLbl>
            <c:dLbl>
              <c:idx val="1"/>
              <c:layout>
                <c:manualLayout>
                  <c:x val="-4.0123456790123427E-2"/>
                  <c:y val="-0.12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E54-4E3D-A9E8-0D21B8BB6999}"/>
                </c:ext>
              </c:extLst>
            </c:dLbl>
            <c:dLbl>
              <c:idx val="2"/>
              <c:layout>
                <c:manualLayout>
                  <c:x val="-3.8580246913580245E-2"/>
                  <c:y val="-0.1416666666666666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E54-4E3D-A9E8-0D21B8BB6999}"/>
                </c:ext>
              </c:extLst>
            </c:dLbl>
            <c:dLbl>
              <c:idx val="3"/>
              <c:layout>
                <c:manualLayout>
                  <c:x val="-4.4753086419753084E-2"/>
                  <c:y val="-0.1972222222222222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E54-4E3D-A9E8-0D21B8BB6999}"/>
                </c:ext>
              </c:extLst>
            </c:dLbl>
            <c:dLbl>
              <c:idx val="4"/>
              <c:layout>
                <c:manualLayout>
                  <c:x val="-5.7098765432098762E-2"/>
                  <c:y val="-0.116666666666666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E54-4E3D-A9E8-0D21B8BB6999}"/>
                </c:ext>
              </c:extLst>
            </c:dLbl>
            <c:dLbl>
              <c:idx val="5"/>
              <c:layout>
                <c:manualLayout>
                  <c:x val="-2.4691358024691357E-2"/>
                  <c:y val="-7.77777777777777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E54-4E3D-A9E8-0D21B8BB6999}"/>
                </c:ext>
              </c:extLst>
            </c:dLbl>
            <c:dLbl>
              <c:idx val="6"/>
              <c:layout>
                <c:manualLayout>
                  <c:x val="-4.0123456790123455E-2"/>
                  <c:y val="-8.88888888888888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E54-4E3D-A9E8-0D21B8BB6999}"/>
                </c:ext>
              </c:extLst>
            </c:dLbl>
            <c:dLbl>
              <c:idx val="7"/>
              <c:layout>
                <c:manualLayout>
                  <c:x val="-3.2407407407407406E-2"/>
                  <c:y val="-8.88888888888888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E54-4E3D-A9E8-0D21B8BB6999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Hs</c:v>
                </c:pt>
                <c:pt idx="1">
                  <c:v>D</c:v>
                </c:pt>
                <c:pt idx="2">
                  <c:v>Hy</c:v>
                </c:pt>
                <c:pt idx="3">
                  <c:v>Pd</c:v>
                </c:pt>
                <c:pt idx="4">
                  <c:v>Pa</c:v>
                </c:pt>
                <c:pt idx="5">
                  <c:v>Pt</c:v>
                </c:pt>
                <c:pt idx="6">
                  <c:v>Sc</c:v>
                </c:pt>
                <c:pt idx="7">
                  <c:v>Ma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58.3</c:v>
                </c:pt>
                <c:pt idx="1">
                  <c:v>52.6</c:v>
                </c:pt>
                <c:pt idx="2">
                  <c:v>54.7</c:v>
                </c:pt>
                <c:pt idx="3">
                  <c:v>45.8</c:v>
                </c:pt>
                <c:pt idx="4">
                  <c:v>52.1</c:v>
                </c:pt>
                <c:pt idx="5">
                  <c:v>49</c:v>
                </c:pt>
                <c:pt idx="6">
                  <c:v>48.6</c:v>
                </c:pt>
                <c:pt idx="7">
                  <c:v>47.8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3E54-4E3D-A9E8-0D21B8BB699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ненцы с ИБС</c:v>
                </c:pt>
              </c:strCache>
            </c:strRef>
          </c:tx>
          <c:dLbls>
            <c:dLbl>
              <c:idx val="0"/>
              <c:layout>
                <c:manualLayout>
                  <c:x val="-5.8641975308641979E-2"/>
                  <c:y val="0.1166666666666667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E54-4E3D-A9E8-0D21B8BB6999}"/>
                </c:ext>
              </c:extLst>
            </c:dLbl>
            <c:dLbl>
              <c:idx val="1"/>
              <c:layout>
                <c:manualLayout>
                  <c:x val="-4.0123456790123427E-2"/>
                  <c:y val="0.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3E54-4E3D-A9E8-0D21B8BB6999}"/>
                </c:ext>
              </c:extLst>
            </c:dLbl>
            <c:dLbl>
              <c:idx val="2"/>
              <c:layout>
                <c:manualLayout>
                  <c:x val="-5.5555555555555552E-2"/>
                  <c:y val="0.116666666666666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E54-4E3D-A9E8-0D21B8BB6999}"/>
                </c:ext>
              </c:extLst>
            </c:dLbl>
            <c:dLbl>
              <c:idx val="4"/>
              <c:layout>
                <c:manualLayout>
                  <c:x val="-2.6234567901234566E-2"/>
                  <c:y val="8.6111111111111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3E54-4E3D-A9E8-0D21B8BB6999}"/>
                </c:ext>
              </c:extLst>
            </c:dLbl>
            <c:dLbl>
              <c:idx val="5"/>
              <c:layout>
                <c:manualLayout>
                  <c:x val="-5.0925925925925923E-2"/>
                  <c:y val="6.1111111111111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E54-4E3D-A9E8-0D21B8BB6999}"/>
                </c:ext>
              </c:extLst>
            </c:dLbl>
            <c:dLbl>
              <c:idx val="6"/>
              <c:layout>
                <c:manualLayout>
                  <c:x val="-3.0864197530864196E-2"/>
                  <c:y val="9.16666666666667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3E54-4E3D-A9E8-0D21B8BB6999}"/>
                </c:ext>
              </c:extLst>
            </c:dLbl>
            <c:dLbl>
              <c:idx val="7"/>
              <c:layout>
                <c:manualLayout>
                  <c:x val="-2.7777777777777891E-2"/>
                  <c:y val="9.16666666666667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E54-4E3D-A9E8-0D21B8BB6999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Hs</c:v>
                </c:pt>
                <c:pt idx="1">
                  <c:v>D</c:v>
                </c:pt>
                <c:pt idx="2">
                  <c:v>Hy</c:v>
                </c:pt>
                <c:pt idx="3">
                  <c:v>Pd</c:v>
                </c:pt>
                <c:pt idx="4">
                  <c:v>Pa</c:v>
                </c:pt>
                <c:pt idx="5">
                  <c:v>Pt</c:v>
                </c:pt>
                <c:pt idx="6">
                  <c:v>Sc</c:v>
                </c:pt>
                <c:pt idx="7">
                  <c:v>Ma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53.7</c:v>
                </c:pt>
                <c:pt idx="1">
                  <c:v>47.5</c:v>
                </c:pt>
                <c:pt idx="2">
                  <c:v>50</c:v>
                </c:pt>
                <c:pt idx="3">
                  <c:v>42.3</c:v>
                </c:pt>
                <c:pt idx="4">
                  <c:v>47.6</c:v>
                </c:pt>
                <c:pt idx="5">
                  <c:v>45.3</c:v>
                </c:pt>
                <c:pt idx="6">
                  <c:v>44.8</c:v>
                </c:pt>
                <c:pt idx="7">
                  <c:v>45.2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0-3E54-4E3D-A9E8-0D21B8BB699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6141824"/>
        <c:axId val="6143360"/>
      </c:lineChart>
      <c:catAx>
        <c:axId val="6141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6143360"/>
        <c:crosses val="autoZero"/>
        <c:auto val="1"/>
        <c:lblAlgn val="ctr"/>
        <c:lblOffset val="100"/>
        <c:noMultiLvlLbl val="0"/>
      </c:catAx>
      <c:valAx>
        <c:axId val="6143360"/>
        <c:scaling>
          <c:orientation val="minMax"/>
          <c:min val="40"/>
        </c:scaling>
        <c:delete val="1"/>
        <c:axPos val="l"/>
        <c:numFmt formatCode="General" sourceLinked="1"/>
        <c:majorTickMark val="none"/>
        <c:minorTickMark val="none"/>
        <c:tickLblPos val="nextTo"/>
        <c:crossAx val="6141824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 АГ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мужчины</c:v>
                </c:pt>
                <c:pt idx="1">
                  <c:v>женщины</c:v>
                </c:pt>
                <c:pt idx="2">
                  <c:v>оба пола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1.52</c:v>
                </c:pt>
                <c:pt idx="1">
                  <c:v>1.5</c:v>
                </c:pt>
                <c:pt idx="2">
                  <c:v>1.51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9F-4702-88BD-5F881E5BCEB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без АГ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мужчины</c:v>
                </c:pt>
                <c:pt idx="1">
                  <c:v>женщины</c:v>
                </c:pt>
                <c:pt idx="2">
                  <c:v>оба пола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1.28</c:v>
                </c:pt>
                <c:pt idx="1">
                  <c:v>1.48</c:v>
                </c:pt>
                <c:pt idx="2">
                  <c:v>1.45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89F-4702-88BD-5F881E5BCEB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one"/>
        <c:axId val="32595968"/>
        <c:axId val="32597504"/>
        <c:axId val="0"/>
      </c:bar3DChart>
      <c:catAx>
        <c:axId val="3259596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32597504"/>
        <c:crosses val="autoZero"/>
        <c:auto val="1"/>
        <c:lblAlgn val="ctr"/>
        <c:lblOffset val="100"/>
        <c:noMultiLvlLbl val="0"/>
      </c:catAx>
      <c:valAx>
        <c:axId val="3259750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2595968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мужчины с АГ</c:v>
                </c:pt>
              </c:strCache>
            </c:strRef>
          </c:tx>
          <c:dLbls>
            <c:dLbl>
              <c:idx val="0"/>
              <c:layout>
                <c:manualLayout>
                  <c:x val="-4.1666666666666664E-2"/>
                  <c:y val="0.116666666666666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EBE-46C6-BA2A-C62E43C0AD5A}"/>
                </c:ext>
              </c:extLst>
            </c:dLbl>
            <c:dLbl>
              <c:idx val="1"/>
              <c:layout>
                <c:manualLayout>
                  <c:x val="3.7037037037037035E-2"/>
                  <c:y val="-2.77777777777776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BE-46C6-BA2A-C62E43C0AD5A}"/>
                </c:ext>
              </c:extLst>
            </c:dLbl>
            <c:dLbl>
              <c:idx val="2"/>
              <c:layout>
                <c:manualLayout>
                  <c:x val="-2.9320987654320986E-2"/>
                  <c:y val="9.44444444444444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EBE-46C6-BA2A-C62E43C0AD5A}"/>
                </c:ext>
              </c:extLst>
            </c:dLbl>
            <c:dLbl>
              <c:idx val="3"/>
              <c:layout>
                <c:manualLayout>
                  <c:x val="-3.5493827160493825E-2"/>
                  <c:y val="0.1194444444444444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EBE-46C6-BA2A-C62E43C0AD5A}"/>
                </c:ext>
              </c:extLst>
            </c:dLbl>
            <c:dLbl>
              <c:idx val="4"/>
              <c:layout>
                <c:manualLayout>
                  <c:x val="-8.1295250829495375E-2"/>
                  <c:y val="0.1027778636696891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EBE-46C6-BA2A-C62E43C0AD5A}"/>
                </c:ext>
              </c:extLst>
            </c:dLbl>
            <c:dLbl>
              <c:idx val="5"/>
              <c:layout>
                <c:manualLayout>
                  <c:x val="-2.3148148148148147E-2"/>
                  <c:y val="9.72222222222222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EBE-46C6-BA2A-C62E43C0AD5A}"/>
                </c:ext>
              </c:extLst>
            </c:dLbl>
            <c:dLbl>
              <c:idx val="6"/>
              <c:layout>
                <c:manualLayout>
                  <c:x val="-2.9320987654320986E-2"/>
                  <c:y val="0.1222222222222222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EBE-46C6-BA2A-C62E43C0AD5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2.21</c:v>
                </c:pt>
                <c:pt idx="1">
                  <c:v>1.54</c:v>
                </c:pt>
                <c:pt idx="2">
                  <c:v>2.2799999999999998</c:v>
                </c:pt>
                <c:pt idx="3">
                  <c:v>2.67</c:v>
                </c:pt>
                <c:pt idx="4">
                  <c:v>2.92</c:v>
                </c:pt>
                <c:pt idx="5">
                  <c:v>2.74</c:v>
                </c:pt>
                <c:pt idx="6">
                  <c:v>2.97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6EBE-46C6-BA2A-C62E43C0AD5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мужчины без АГ</c:v>
                </c:pt>
              </c:strCache>
            </c:strRef>
          </c:tx>
          <c:dLbls>
            <c:dLbl>
              <c:idx val="0"/>
              <c:layout>
                <c:manualLayout>
                  <c:x val="-0.10141509433962263"/>
                  <c:y val="-8.38010041431702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EBE-46C6-BA2A-C62E43C0AD5A}"/>
                </c:ext>
              </c:extLst>
            </c:dLbl>
            <c:dLbl>
              <c:idx val="1"/>
              <c:layout>
                <c:manualLayout>
                  <c:x val="-7.4714752637052448E-2"/>
                  <c:y val="-0.1912553629560764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EBE-46C6-BA2A-C62E43C0AD5A}"/>
                </c:ext>
              </c:extLst>
            </c:dLbl>
            <c:dLbl>
              <c:idx val="2"/>
              <c:layout>
                <c:manualLayout>
                  <c:x val="-0.11862328529688505"/>
                  <c:y val="-0.1009353756924982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EBE-46C6-BA2A-C62E43C0AD5A}"/>
                </c:ext>
              </c:extLst>
            </c:dLbl>
            <c:dLbl>
              <c:idx val="3"/>
              <c:layout>
                <c:manualLayout>
                  <c:x val="-0.10907294607042044"/>
                  <c:y val="-8.61111416346829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EBE-46C6-BA2A-C62E43C0AD5A}"/>
                </c:ext>
              </c:extLst>
            </c:dLbl>
            <c:dLbl>
              <c:idx val="4"/>
              <c:layout>
                <c:manualLayout>
                  <c:x val="-9.8270440251572333E-2"/>
                  <c:y val="-8.66069012291004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6EBE-46C6-BA2A-C62E43C0AD5A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EBE-46C6-BA2A-C62E43C0AD5A}"/>
                </c:ext>
              </c:extLst>
            </c:dLbl>
            <c:dLbl>
              <c:idx val="6"/>
              <c:layout>
                <c:manualLayout>
                  <c:x val="-0.10901500519982173"/>
                  <c:y val="-7.45042340169278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6EBE-46C6-BA2A-C62E43C0AD5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2.4700000000000002</c:v>
                </c:pt>
                <c:pt idx="1">
                  <c:v>1.74</c:v>
                </c:pt>
                <c:pt idx="2">
                  <c:v>2.52</c:v>
                </c:pt>
                <c:pt idx="3">
                  <c:v>2.91</c:v>
                </c:pt>
                <c:pt idx="4">
                  <c:v>3.26</c:v>
                </c:pt>
                <c:pt idx="5">
                  <c:v>3.09</c:v>
                </c:pt>
                <c:pt idx="6">
                  <c:v>3.09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6EBE-46C6-BA2A-C62E43C0AD5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33288576"/>
        <c:axId val="33290112"/>
      </c:lineChart>
      <c:catAx>
        <c:axId val="33288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33290112"/>
        <c:crosses val="autoZero"/>
        <c:auto val="1"/>
        <c:lblAlgn val="ctr"/>
        <c:lblOffset val="100"/>
        <c:noMultiLvlLbl val="0"/>
      </c:catAx>
      <c:valAx>
        <c:axId val="33290112"/>
        <c:scaling>
          <c:orientation val="minMax"/>
          <c:min val="1.5"/>
        </c:scaling>
        <c:delete val="1"/>
        <c:axPos val="l"/>
        <c:numFmt formatCode="General" sourceLinked="1"/>
        <c:majorTickMark val="out"/>
        <c:minorTickMark val="none"/>
        <c:tickLblPos val="nextTo"/>
        <c:crossAx val="33288576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200" baseline="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drawing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rawings/_rels/drawing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drawings/_rels/drawing25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rawing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drawings/_rels/drawing9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0.37507</cdr:x>
      <cdr:y>0.00717</cdr:y>
    </cdr:from>
    <cdr:to>
      <cdr:x>0.99595</cdr:x>
      <cdr:y>0.14892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22512" y="32792"/>
          <a:ext cx="2520280" cy="648072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1">
            <a:lumMod val="50000"/>
          </a:schemeClr>
        </a:solidFill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400" b="1" dirty="0">
              <a:solidFill>
                <a:schemeClr val="tx1"/>
              </a:solidFill>
            </a:rPr>
            <a:t>тип ПППП</a:t>
          </a:r>
        </a:p>
        <a:p xmlns:a="http://schemas.openxmlformats.org/drawingml/2006/main">
          <a:r>
            <a:rPr lang="ru-RU" sz="1400" b="1" dirty="0">
              <a:solidFill>
                <a:srgbClr val="FFFF00"/>
              </a:solidFill>
            </a:rPr>
            <a:t>схема: рука-нога-ухо-глаз</a:t>
          </a:r>
        </a:p>
      </cdr:txBody>
    </cdr:sp>
  </cdr:relSizeAnchor>
  <cdr:relSizeAnchor xmlns:cdr="http://schemas.openxmlformats.org/drawingml/2006/chartDrawing">
    <cdr:from>
      <cdr:x>0.39281</cdr:x>
      <cdr:y>0.63716</cdr:y>
    </cdr:from>
    <cdr:to>
      <cdr:x>0.62342</cdr:x>
      <cdr:y>0.73166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594520" y="2913112"/>
          <a:ext cx="936104" cy="432048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1">
            <a:lumMod val="50000"/>
          </a:schemeClr>
        </a:solidFill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000" b="1" dirty="0">
              <a:solidFill>
                <a:schemeClr val="tx1"/>
              </a:solidFill>
            </a:rPr>
            <a:t>p&lt;0</a:t>
          </a:r>
          <a:r>
            <a:rPr lang="ru-RU" sz="2000" b="1" dirty="0">
              <a:solidFill>
                <a:schemeClr val="tx1"/>
              </a:solidFill>
            </a:rPr>
            <a:t>,</a:t>
          </a:r>
          <a:r>
            <a:rPr lang="en-US" sz="2000" b="1" dirty="0">
              <a:solidFill>
                <a:schemeClr val="tx1"/>
              </a:solidFill>
            </a:rPr>
            <a:t>05</a:t>
          </a:r>
          <a:endParaRPr lang="ru-RU" sz="2000" b="1" dirty="0">
            <a:solidFill>
              <a:schemeClr val="tx1"/>
            </a:solidFill>
          </a:endParaRP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0.01671</cdr:x>
      <cdr:y>0.32217</cdr:y>
    </cdr:from>
    <cdr:to>
      <cdr:x>0.24197</cdr:x>
      <cdr:y>0.40092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7816" y="1472952"/>
          <a:ext cx="914400" cy="360040"/>
        </a:xfrm>
        <a:prstGeom xmlns:a="http://schemas.openxmlformats.org/drawingml/2006/main" prst="rect">
          <a:avLst/>
        </a:prstGeom>
        <a:solidFill xmlns:a="http://schemas.openxmlformats.org/drawingml/2006/main">
          <a:srgbClr val="00B0F0"/>
        </a:solidFill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600" b="1" dirty="0">
              <a:solidFill>
                <a:schemeClr val="tx1"/>
              </a:solidFill>
            </a:rPr>
            <a:t>р</a:t>
          </a:r>
          <a:r>
            <a:rPr lang="en-US" sz="1600" b="1" dirty="0">
              <a:solidFill>
                <a:schemeClr val="tx1"/>
              </a:solidFill>
            </a:rPr>
            <a:t> &lt;</a:t>
          </a:r>
          <a:r>
            <a:rPr lang="ru-RU" sz="1600" b="1" dirty="0">
              <a:solidFill>
                <a:schemeClr val="tx1"/>
              </a:solidFill>
            </a:rPr>
            <a:t> 0,05</a:t>
          </a:r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0.2375</cdr:x>
      <cdr:y>0.58991</cdr:y>
    </cdr:from>
    <cdr:to>
      <cdr:x>0.36875</cdr:x>
      <cdr:y>0.68441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954560" y="2697088"/>
          <a:ext cx="1080120" cy="432048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1">
            <a:lumMod val="50000"/>
          </a:schemeClr>
        </a:solidFill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000" b="1" dirty="0">
              <a:solidFill>
                <a:schemeClr val="tx1"/>
              </a:solidFill>
            </a:rPr>
            <a:t>p&lt;</a:t>
          </a:r>
          <a:r>
            <a:rPr lang="ru-RU" sz="2000" b="1" dirty="0">
              <a:solidFill>
                <a:schemeClr val="tx1"/>
              </a:solidFill>
            </a:rPr>
            <a:t>0,001</a:t>
          </a:r>
        </a:p>
      </cdr:txBody>
    </cdr:sp>
  </cdr:relSizeAnchor>
  <cdr:relSizeAnchor xmlns:cdr="http://schemas.openxmlformats.org/drawingml/2006/chartDrawing">
    <cdr:from>
      <cdr:x>0.43875</cdr:x>
      <cdr:y>0.71591</cdr:y>
    </cdr:from>
    <cdr:to>
      <cdr:x>0.54986</cdr:x>
      <cdr:y>0.79466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610744" y="3273152"/>
          <a:ext cx="914400" cy="360040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1">
            <a:lumMod val="50000"/>
          </a:schemeClr>
        </a:solidFill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000" b="1" dirty="0">
              <a:solidFill>
                <a:schemeClr val="tx1"/>
              </a:solidFill>
            </a:rPr>
            <a:t>p&lt;0</a:t>
          </a:r>
          <a:r>
            <a:rPr lang="ru-RU" sz="2000" b="1" dirty="0">
              <a:solidFill>
                <a:schemeClr val="tx1"/>
              </a:solidFill>
            </a:rPr>
            <a:t>,</a:t>
          </a:r>
          <a:r>
            <a:rPr lang="en-US" sz="2000" b="1" dirty="0">
              <a:solidFill>
                <a:schemeClr val="tx1"/>
              </a:solidFill>
            </a:rPr>
            <a:t>01</a:t>
          </a:r>
          <a:endParaRPr lang="ru-RU" sz="20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0.78875</cdr:x>
      <cdr:y>0.74741</cdr:y>
    </cdr:from>
    <cdr:to>
      <cdr:x>0.89986</cdr:x>
      <cdr:y>0.82616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6491064" y="3417168"/>
          <a:ext cx="914400" cy="360040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1">
            <a:lumMod val="50000"/>
          </a:schemeClr>
        </a:solidFill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000" b="1" dirty="0">
              <a:solidFill>
                <a:schemeClr val="tx1"/>
              </a:solidFill>
            </a:rPr>
            <a:t>p</a:t>
          </a:r>
          <a:r>
            <a:rPr lang="ru-RU" sz="2000" b="1" dirty="0">
              <a:solidFill>
                <a:schemeClr val="tx1"/>
              </a:solidFill>
            </a:rPr>
            <a:t>&lt;0,05</a:t>
          </a:r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0.2725</cdr:x>
      <cdr:y>0.40092</cdr:y>
    </cdr:from>
    <cdr:to>
      <cdr:x>0.36</cdr:x>
      <cdr:y>0.46392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42592" y="1832992"/>
          <a:ext cx="720080" cy="288032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1">
            <a:lumMod val="50000"/>
          </a:schemeClr>
        </a:solidFill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1400" b="1" dirty="0">
              <a:solidFill>
                <a:schemeClr val="tx1"/>
              </a:solidFill>
            </a:rPr>
            <a:t>p &lt; 0</a:t>
          </a:r>
          <a:r>
            <a:rPr lang="ru-RU" sz="1400" b="1" dirty="0">
              <a:solidFill>
                <a:schemeClr val="tx1"/>
              </a:solidFill>
            </a:rPr>
            <a:t>,</a:t>
          </a:r>
          <a:r>
            <a:rPr lang="en-US" sz="1400" b="1" dirty="0">
              <a:solidFill>
                <a:schemeClr val="tx1"/>
              </a:solidFill>
            </a:rPr>
            <a:t>01 </a:t>
          </a:r>
          <a:endParaRPr lang="ru-RU" sz="14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0.745</cdr:x>
      <cdr:y>0.32217</cdr:y>
    </cdr:from>
    <cdr:to>
      <cdr:x>0.84125</cdr:x>
      <cdr:y>0.38517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131024" y="1472952"/>
          <a:ext cx="792088" cy="288032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1">
            <a:lumMod val="50000"/>
          </a:schemeClr>
        </a:solidFill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 b="1" dirty="0">
              <a:solidFill>
                <a:schemeClr val="tx1"/>
              </a:solidFill>
            </a:rPr>
            <a:t>p &lt; 0</a:t>
          </a:r>
          <a:r>
            <a:rPr lang="ru-RU" sz="1400" b="1" dirty="0">
              <a:solidFill>
                <a:schemeClr val="tx1"/>
              </a:solidFill>
            </a:rPr>
            <a:t>,</a:t>
          </a:r>
          <a:r>
            <a:rPr lang="en-US" sz="1400" b="1" dirty="0">
              <a:solidFill>
                <a:schemeClr val="tx1"/>
              </a:solidFill>
            </a:rPr>
            <a:t>05</a:t>
          </a:r>
          <a:endParaRPr lang="ru-RU" sz="1400" b="1" dirty="0">
            <a:solidFill>
              <a:schemeClr val="tx1"/>
            </a:solidFill>
          </a:endParaRPr>
        </a:p>
      </cdr:txBody>
    </cdr:sp>
  </cdr:relSizeAnchor>
</c:userShapes>
</file>

<file path=ppt/drawings/drawing13.xml><?xml version="1.0" encoding="utf-8"?>
<c:userShapes xmlns:c="http://schemas.openxmlformats.org/drawingml/2006/chart">
  <cdr:relSizeAnchor xmlns:cdr="http://schemas.openxmlformats.org/drawingml/2006/chartDrawing">
    <cdr:from>
      <cdr:x>0.3775</cdr:x>
      <cdr:y>0.57416</cdr:y>
    </cdr:from>
    <cdr:to>
      <cdr:x>0.3775</cdr:x>
      <cdr:y>0.70016</cdr:y>
    </cdr:to>
    <cdr:cxnSp macro="">
      <cdr:nvCxnSpPr>
        <cdr:cNvPr id="5" name="Прямая со стрелкой 4">
          <a:extLst xmlns:a="http://schemas.openxmlformats.org/drawingml/2006/main">
            <a:ext uri="{FF2B5EF4-FFF2-40B4-BE49-F238E27FC236}">
              <a16:creationId xmlns:a16="http://schemas.microsoft.com/office/drawing/2014/main" id="{7FB48937-E145-45BD-AA95-1F94AD5D614D}"/>
            </a:ext>
          </a:extLst>
        </cdr:cNvPr>
        <cdr:cNvCxnSpPr/>
      </cdr:nvCxnSpPr>
      <cdr:spPr>
        <a:xfrm xmlns:a="http://schemas.openxmlformats.org/drawingml/2006/main">
          <a:off x="3106688" y="2625080"/>
          <a:ext cx="0" cy="576064"/>
        </a:xfrm>
        <a:prstGeom xmlns:a="http://schemas.openxmlformats.org/drawingml/2006/main" prst="straightConnector1">
          <a:avLst/>
        </a:prstGeom>
        <a:ln xmlns:a="http://schemas.openxmlformats.org/drawingml/2006/main" w="50800">
          <a:solidFill>
            <a:srgbClr val="C0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14.xml><?xml version="1.0" encoding="utf-8"?>
<c:userShapes xmlns:c="http://schemas.openxmlformats.org/drawingml/2006/chart">
  <cdr:relSizeAnchor xmlns:cdr="http://schemas.openxmlformats.org/drawingml/2006/chartDrawing">
    <cdr:from>
      <cdr:x>0.4475</cdr:x>
      <cdr:y>0.54063</cdr:y>
    </cdr:from>
    <cdr:to>
      <cdr:x>0.57875</cdr:x>
      <cdr:y>0.61938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682752" y="2471772"/>
          <a:ext cx="1080120" cy="360040"/>
        </a:xfrm>
        <a:prstGeom xmlns:a="http://schemas.openxmlformats.org/drawingml/2006/main" prst="rect">
          <a:avLst/>
        </a:prstGeom>
        <a:blipFill xmlns:a="http://schemas.openxmlformats.org/drawingml/2006/main">
          <a:blip xmlns:r="http://schemas.openxmlformats.org/officeDocument/2006/relationships" r:embed="rId1"/>
          <a:tile tx="0" ty="0" sx="100000" sy="100000" flip="none" algn="tl"/>
        </a:blipFill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>
              <a:solidFill>
                <a:schemeClr val="tx1"/>
              </a:solidFill>
            </a:rPr>
            <a:t>р=0,015</a:t>
          </a:r>
        </a:p>
      </cdr:txBody>
    </cdr:sp>
  </cdr:relSizeAnchor>
</c:userShapes>
</file>

<file path=ppt/drawings/drawing15.xml><?xml version="1.0" encoding="utf-8"?>
<c:userShapes xmlns:c="http://schemas.openxmlformats.org/drawingml/2006/chart">
  <cdr:relSizeAnchor xmlns:cdr="http://schemas.openxmlformats.org/drawingml/2006/chartDrawing">
    <cdr:from>
      <cdr:x>0.4125</cdr:x>
      <cdr:y>0.41667</cdr:y>
    </cdr:from>
    <cdr:to>
      <cdr:x>0.605</cdr:x>
      <cdr:y>0.51117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394720" y="1905000"/>
          <a:ext cx="1584198" cy="432054"/>
        </a:xfrm>
        <a:prstGeom xmlns:a="http://schemas.openxmlformats.org/drawingml/2006/main" prst="rect">
          <a:avLst/>
        </a:prstGeom>
        <a:noFill xmlns:a="http://schemas.openxmlformats.org/drawingml/2006/main"/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txBody>
        <a:bodyPr xmlns:a="http://schemas.openxmlformats.org/drawingml/2006/main" vertOverflow="clip" wrap="none" rtlCol="0" anchor="ctr"/>
        <a:lstStyle xmlns:a="http://schemas.openxmlformats.org/drawingml/2006/main"/>
        <a:p xmlns:a="http://schemas.openxmlformats.org/drawingml/2006/main">
          <a:pPr algn="ctr"/>
          <a:r>
            <a:rPr lang="ru-RU" sz="2800" b="1" dirty="0">
              <a:solidFill>
                <a:schemeClr val="bg1"/>
              </a:solidFill>
            </a:rPr>
            <a:t>р = 0,024</a:t>
          </a:r>
        </a:p>
      </cdr:txBody>
    </cdr:sp>
  </cdr:relSizeAnchor>
</c:userShapes>
</file>

<file path=ppt/drawings/drawing16.xml><?xml version="1.0" encoding="utf-8"?>
<c:userShapes xmlns:c="http://schemas.openxmlformats.org/drawingml/2006/chart">
  <cdr:relSizeAnchor xmlns:cdr="http://schemas.openxmlformats.org/drawingml/2006/chartDrawing">
    <cdr:from>
      <cdr:x>0</cdr:x>
      <cdr:y>0.76316</cdr:y>
    </cdr:from>
    <cdr:to>
      <cdr:x>0.22526</cdr:x>
      <cdr:y>0.83657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-457200" y="3489176"/>
          <a:ext cx="914400" cy="335632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1">
            <a:lumMod val="50000"/>
          </a:schemeClr>
        </a:solidFill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 b="1" dirty="0">
              <a:solidFill>
                <a:schemeClr val="tx1"/>
              </a:solidFill>
            </a:rPr>
            <a:t>p&lt;</a:t>
          </a:r>
          <a:r>
            <a:rPr lang="ru-RU" sz="1400" b="1" dirty="0">
              <a:solidFill>
                <a:schemeClr val="tx1"/>
              </a:solidFill>
            </a:rPr>
            <a:t>0,001</a:t>
          </a:r>
        </a:p>
      </cdr:txBody>
    </cdr:sp>
  </cdr:relSizeAnchor>
  <cdr:relSizeAnchor xmlns:cdr="http://schemas.openxmlformats.org/drawingml/2006/chartDrawing">
    <cdr:from>
      <cdr:x>0.44603</cdr:x>
      <cdr:y>0.58991</cdr:y>
    </cdr:from>
    <cdr:to>
      <cdr:x>0.67129</cdr:x>
      <cdr:y>0.78991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810544" y="269708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0.37507</cdr:x>
      <cdr:y>0.60566</cdr:y>
    </cdr:from>
    <cdr:to>
      <cdr:x>0.60034</cdr:x>
      <cdr:y>0.66866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522512" y="2769096"/>
          <a:ext cx="914400" cy="288032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1">
            <a:lumMod val="50000"/>
          </a:schemeClr>
        </a:solidFill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 b="1" dirty="0">
              <a:solidFill>
                <a:schemeClr val="tx1"/>
              </a:solidFill>
            </a:rPr>
            <a:t>p&lt;</a:t>
          </a:r>
          <a:r>
            <a:rPr lang="ru-RU" sz="1400" b="1" dirty="0">
              <a:solidFill>
                <a:schemeClr val="tx1"/>
              </a:solidFill>
            </a:rPr>
            <a:t>0,001</a:t>
          </a:r>
        </a:p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0.58794</cdr:x>
      <cdr:y>0.76316</cdr:y>
    </cdr:from>
    <cdr:to>
      <cdr:x>0.81321</cdr:x>
      <cdr:y>0.83657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2386608" y="3489176"/>
          <a:ext cx="914400" cy="335632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1">
            <a:lumMod val="50000"/>
          </a:schemeClr>
        </a:solidFill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1400" b="1" dirty="0">
              <a:solidFill>
                <a:schemeClr val="tx1"/>
              </a:solidFill>
            </a:rPr>
            <a:t>p&lt;</a:t>
          </a:r>
          <a:r>
            <a:rPr lang="ru-RU" sz="1400" b="1" dirty="0">
              <a:solidFill>
                <a:schemeClr val="tx1"/>
              </a:solidFill>
            </a:rPr>
            <a:t>0,001</a:t>
          </a:r>
        </a:p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0.00255</cdr:x>
      <cdr:y>0.18042</cdr:y>
    </cdr:from>
    <cdr:to>
      <cdr:x>0.57021</cdr:x>
      <cdr:y>0.25917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10344" y="824880"/>
          <a:ext cx="2304256" cy="360040"/>
        </a:xfrm>
        <a:prstGeom xmlns:a="http://schemas.openxmlformats.org/drawingml/2006/main" prst="rect">
          <a:avLst/>
        </a:prstGeom>
        <a:solidFill xmlns:a="http://schemas.openxmlformats.org/drawingml/2006/main">
          <a:srgbClr val="0070C0"/>
        </a:solidFill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400" b="1" dirty="0">
              <a:solidFill>
                <a:schemeClr val="tx1"/>
              </a:solidFill>
            </a:rPr>
            <a:t>Основная группа, </a:t>
          </a:r>
          <a:r>
            <a:rPr lang="en-US" sz="1400" b="1" dirty="0">
              <a:solidFill>
                <a:schemeClr val="tx1"/>
              </a:solidFill>
            </a:rPr>
            <a:t>n=107</a:t>
          </a:r>
          <a:endParaRPr lang="ru-RU" sz="1400" b="1" dirty="0">
            <a:solidFill>
              <a:schemeClr val="tx1"/>
            </a:solidFill>
          </a:endParaRPr>
        </a:p>
      </cdr:txBody>
    </cdr:sp>
  </cdr:relSizeAnchor>
</c:userShapes>
</file>

<file path=ppt/drawings/drawing17.xml><?xml version="1.0" encoding="utf-8"?>
<c:userShapes xmlns:c="http://schemas.openxmlformats.org/drawingml/2006/chart">
  <cdr:relSizeAnchor xmlns:cdr="http://schemas.openxmlformats.org/drawingml/2006/chartDrawing">
    <cdr:from>
      <cdr:x>0</cdr:x>
      <cdr:y>0.07017</cdr:y>
    </cdr:from>
    <cdr:to>
      <cdr:x>0.62088</cdr:x>
      <cdr:y>0.14892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-4648200" y="320824"/>
          <a:ext cx="2520280" cy="360040"/>
        </a:xfrm>
        <a:prstGeom xmlns:a="http://schemas.openxmlformats.org/drawingml/2006/main" prst="rect">
          <a:avLst/>
        </a:prstGeom>
        <a:solidFill xmlns:a="http://schemas.openxmlformats.org/drawingml/2006/main">
          <a:srgbClr val="0070C0"/>
        </a:solidFill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400" b="1" dirty="0">
              <a:solidFill>
                <a:schemeClr val="tx1"/>
              </a:solidFill>
            </a:rPr>
            <a:t>Контрольная группа, </a:t>
          </a:r>
          <a:r>
            <a:rPr lang="en-US" sz="1400" b="1" dirty="0">
              <a:solidFill>
                <a:schemeClr val="tx1"/>
              </a:solidFill>
            </a:rPr>
            <a:t>n</a:t>
          </a:r>
          <a:r>
            <a:rPr lang="ru-RU" sz="1400" b="1" dirty="0">
              <a:solidFill>
                <a:schemeClr val="tx1"/>
              </a:solidFill>
            </a:rPr>
            <a:t>=42</a:t>
          </a:r>
        </a:p>
      </cdr:txBody>
    </cdr:sp>
  </cdr:relSizeAnchor>
</c:userShapes>
</file>

<file path=ppt/drawings/drawing18.xml><?xml version="1.0" encoding="utf-8"?>
<c:userShapes xmlns:c="http://schemas.openxmlformats.org/drawingml/2006/chart">
  <cdr:relSizeAnchor xmlns:cdr="http://schemas.openxmlformats.org/drawingml/2006/chartDrawing">
    <cdr:from>
      <cdr:x>0.17994</cdr:x>
      <cdr:y>0.70016</cdr:y>
    </cdr:from>
    <cdr:to>
      <cdr:x>0.40521</cdr:x>
      <cdr:y>0.77891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30424" y="3201144"/>
          <a:ext cx="914400" cy="360040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1">
            <a:lumMod val="50000"/>
          </a:schemeClr>
        </a:solidFill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600" b="1" dirty="0">
              <a:solidFill>
                <a:schemeClr val="tx1"/>
              </a:solidFill>
            </a:rPr>
            <a:t>р</a:t>
          </a:r>
          <a:r>
            <a:rPr lang="en-US" sz="1600" b="1" dirty="0">
              <a:solidFill>
                <a:schemeClr val="tx1"/>
              </a:solidFill>
            </a:rPr>
            <a:t>&lt;0</a:t>
          </a:r>
          <a:r>
            <a:rPr lang="ru-RU" sz="1600" b="1" dirty="0">
              <a:solidFill>
                <a:schemeClr val="tx1"/>
              </a:solidFill>
            </a:rPr>
            <a:t>,</a:t>
          </a:r>
          <a:r>
            <a:rPr lang="en-US" sz="1600" b="1" dirty="0">
              <a:solidFill>
                <a:schemeClr val="tx1"/>
              </a:solidFill>
            </a:rPr>
            <a:t>001</a:t>
          </a:r>
          <a:endParaRPr lang="ru-RU" sz="16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0.58794</cdr:x>
      <cdr:y>0.54266</cdr:y>
    </cdr:from>
    <cdr:to>
      <cdr:x>0.81321</cdr:x>
      <cdr:y>0.62141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386608" y="2481064"/>
          <a:ext cx="914400" cy="360040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1">
            <a:lumMod val="50000"/>
          </a:schemeClr>
        </a:solidFill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600" b="1" dirty="0">
              <a:solidFill>
                <a:schemeClr val="tx1"/>
              </a:solidFill>
            </a:rPr>
            <a:t>р</a:t>
          </a:r>
          <a:r>
            <a:rPr lang="en-US" sz="1600" b="1" dirty="0">
              <a:solidFill>
                <a:schemeClr val="tx1"/>
              </a:solidFill>
            </a:rPr>
            <a:t>&lt;0</a:t>
          </a:r>
          <a:r>
            <a:rPr lang="ru-RU" sz="1600" b="1" dirty="0">
              <a:solidFill>
                <a:schemeClr val="tx1"/>
              </a:solidFill>
            </a:rPr>
            <a:t>,</a:t>
          </a:r>
          <a:r>
            <a:rPr lang="en-US" sz="1600" b="1" dirty="0">
              <a:solidFill>
                <a:schemeClr val="tx1"/>
              </a:solidFill>
            </a:rPr>
            <a:t>01</a:t>
          </a:r>
          <a:endParaRPr lang="ru-RU" sz="1600" b="1" dirty="0">
            <a:solidFill>
              <a:schemeClr val="tx1"/>
            </a:solidFill>
          </a:endParaRPr>
        </a:p>
        <a:p xmlns:a="http://schemas.openxmlformats.org/drawingml/2006/main">
          <a:endParaRPr lang="ru-RU" sz="1600" dirty="0"/>
        </a:p>
      </cdr:txBody>
    </cdr:sp>
  </cdr:relSizeAnchor>
</c:userShapes>
</file>

<file path=ppt/drawings/drawing19.xml><?xml version="1.0" encoding="utf-8"?>
<c:userShapes xmlns:c="http://schemas.openxmlformats.org/drawingml/2006/chart">
  <cdr:relSizeAnchor xmlns:cdr="http://schemas.openxmlformats.org/drawingml/2006/chartDrawing">
    <cdr:from>
      <cdr:x>0.63758</cdr:x>
      <cdr:y>0.62141</cdr:y>
    </cdr:from>
    <cdr:to>
      <cdr:x>0.86285</cdr:x>
      <cdr:y>0.82141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588096" y="284110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0.58436</cdr:x>
      <cdr:y>0.46392</cdr:y>
    </cdr:from>
    <cdr:to>
      <cdr:x>0.80963</cdr:x>
      <cdr:y>0.54266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372072" y="2121024"/>
          <a:ext cx="914400" cy="360040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1">
            <a:lumMod val="50000"/>
          </a:schemeClr>
        </a:solidFill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600" b="1" dirty="0">
              <a:solidFill>
                <a:schemeClr val="tx1"/>
              </a:solidFill>
            </a:rPr>
            <a:t>р</a:t>
          </a:r>
          <a:r>
            <a:rPr lang="en-US" sz="1600" b="1" dirty="0">
              <a:solidFill>
                <a:schemeClr val="tx1"/>
              </a:solidFill>
            </a:rPr>
            <a:t>&lt;0</a:t>
          </a:r>
          <a:r>
            <a:rPr lang="ru-RU" sz="1600" b="1" dirty="0">
              <a:solidFill>
                <a:schemeClr val="tx1"/>
              </a:solidFill>
            </a:rPr>
            <a:t>,</a:t>
          </a:r>
          <a:r>
            <a:rPr lang="en-US" sz="1600" b="1" dirty="0">
              <a:solidFill>
                <a:schemeClr val="tx1"/>
              </a:solidFill>
            </a:rPr>
            <a:t>0</a:t>
          </a:r>
          <a:r>
            <a:rPr lang="ru-RU" sz="1600" b="1" dirty="0">
              <a:solidFill>
                <a:schemeClr val="tx1"/>
              </a:solidFill>
            </a:rPr>
            <a:t>5</a:t>
          </a:r>
        </a:p>
        <a:p xmlns:a="http://schemas.openxmlformats.org/drawingml/2006/main">
          <a:endParaRPr lang="ru-RU" sz="16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0.01001</cdr:x>
      <cdr:y>0.02292</cdr:y>
    </cdr:from>
    <cdr:to>
      <cdr:x>0.12112</cdr:x>
      <cdr:y>0.10167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2352" y="104800"/>
          <a:ext cx="914400" cy="360040"/>
        </a:xfrm>
        <a:prstGeom xmlns:a="http://schemas.openxmlformats.org/drawingml/2006/main" prst="rect">
          <a:avLst/>
        </a:prstGeom>
        <a:blipFill xmlns:a="http://schemas.openxmlformats.org/drawingml/2006/main">
          <a:blip xmlns:r="http://schemas.openxmlformats.org/officeDocument/2006/relationships" r:embed="rId1"/>
          <a:tile tx="0" ty="0" sx="100000" sy="100000" flip="none" algn="tl"/>
        </a:blipFill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600" b="1" dirty="0">
              <a:solidFill>
                <a:schemeClr val="tx1"/>
              </a:solidFill>
            </a:rPr>
            <a:t>р=0,003</a:t>
          </a:r>
        </a:p>
      </cdr:txBody>
    </cdr:sp>
  </cdr:relSizeAnchor>
  <cdr:relSizeAnchor xmlns:cdr="http://schemas.openxmlformats.org/drawingml/2006/chartDrawing">
    <cdr:from>
      <cdr:x>0.26375</cdr:x>
      <cdr:y>0.13317</cdr:y>
    </cdr:from>
    <cdr:to>
      <cdr:x>0.37486</cdr:x>
      <cdr:y>0.21192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170584" y="608856"/>
          <a:ext cx="914400" cy="360040"/>
        </a:xfrm>
        <a:prstGeom xmlns:a="http://schemas.openxmlformats.org/drawingml/2006/main" prst="rect">
          <a:avLst/>
        </a:prstGeom>
        <a:blipFill xmlns:a="http://schemas.openxmlformats.org/drawingml/2006/main">
          <a:blip xmlns:r="http://schemas.openxmlformats.org/officeDocument/2006/relationships" r:embed="rId1"/>
          <a:tile tx="0" ty="0" sx="100000" sy="100000" flip="none" algn="tl"/>
        </a:blipFill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600" b="1" dirty="0">
              <a:solidFill>
                <a:schemeClr val="tx1"/>
              </a:solidFill>
            </a:rPr>
            <a:t>р=0,014</a:t>
          </a:r>
        </a:p>
      </cdr:txBody>
    </cdr:sp>
  </cdr:relSizeAnchor>
  <cdr:relSizeAnchor xmlns:cdr="http://schemas.openxmlformats.org/drawingml/2006/chartDrawing">
    <cdr:from>
      <cdr:x>0.15</cdr:x>
      <cdr:y>0.05442</cdr:y>
    </cdr:from>
    <cdr:to>
      <cdr:x>0.26112</cdr:x>
      <cdr:y>0.13317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234480" y="248816"/>
          <a:ext cx="914400" cy="360040"/>
        </a:xfrm>
        <a:prstGeom xmlns:a="http://schemas.openxmlformats.org/drawingml/2006/main" prst="rect">
          <a:avLst/>
        </a:prstGeom>
        <a:blipFill xmlns:a="http://schemas.openxmlformats.org/drawingml/2006/main">
          <a:blip xmlns:r="http://schemas.openxmlformats.org/officeDocument/2006/relationships" r:embed="rId1"/>
          <a:tile tx="0" ty="0" sx="100000" sy="100000" flip="none" algn="tl"/>
        </a:blipFill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600" b="1" dirty="0">
              <a:solidFill>
                <a:schemeClr val="tx1"/>
              </a:solidFill>
            </a:rPr>
            <a:t>р=0,035</a:t>
          </a:r>
        </a:p>
      </cdr:txBody>
    </cdr:sp>
  </cdr:relSizeAnchor>
  <cdr:relSizeAnchor xmlns:cdr="http://schemas.openxmlformats.org/drawingml/2006/chartDrawing">
    <cdr:from>
      <cdr:x>0.07126</cdr:x>
      <cdr:y>0.29067</cdr:y>
    </cdr:from>
    <cdr:to>
      <cdr:x>0.07126</cdr:x>
      <cdr:y>0.60566</cdr:y>
    </cdr:to>
    <cdr:cxnSp macro="">
      <cdr:nvCxnSpPr>
        <cdr:cNvPr id="6" name="Прямая со стрелкой 5">
          <a:extLst xmlns:a="http://schemas.openxmlformats.org/drawingml/2006/main">
            <a:ext uri="{FF2B5EF4-FFF2-40B4-BE49-F238E27FC236}">
              <a16:creationId xmlns:a16="http://schemas.microsoft.com/office/drawing/2014/main" id="{939846D8-192D-4179-8BBF-589FD626C935}"/>
            </a:ext>
          </a:extLst>
        </cdr:cNvPr>
        <cdr:cNvCxnSpPr/>
      </cdr:nvCxnSpPr>
      <cdr:spPr>
        <a:xfrm xmlns:a="http://schemas.openxmlformats.org/drawingml/2006/main" flipV="1">
          <a:off x="586408" y="1328936"/>
          <a:ext cx="0" cy="1440160"/>
        </a:xfrm>
        <a:prstGeom xmlns:a="http://schemas.openxmlformats.org/drawingml/2006/main" prst="straightConnector1">
          <a:avLst/>
        </a:prstGeom>
        <a:ln xmlns:a="http://schemas.openxmlformats.org/drawingml/2006/main" w="38100">
          <a:solidFill>
            <a:srgbClr val="C0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0.19375</cdr:x>
      <cdr:y>0.49542</cdr:y>
    </cdr:from>
    <cdr:to>
      <cdr:x>0.19375</cdr:x>
      <cdr:y>0.70016</cdr:y>
    </cdr:to>
    <cdr:cxnSp macro="">
      <cdr:nvCxnSpPr>
        <cdr:cNvPr id="13" name="Прямая со стрелкой 12">
          <a:extLst xmlns:a="http://schemas.openxmlformats.org/drawingml/2006/main">
            <a:ext uri="{FF2B5EF4-FFF2-40B4-BE49-F238E27FC236}">
              <a16:creationId xmlns:a16="http://schemas.microsoft.com/office/drawing/2014/main" id="{264ABC9A-05E4-492B-AC63-E9CE15761614}"/>
            </a:ext>
          </a:extLst>
        </cdr:cNvPr>
        <cdr:cNvCxnSpPr/>
      </cdr:nvCxnSpPr>
      <cdr:spPr>
        <a:xfrm xmlns:a="http://schemas.openxmlformats.org/drawingml/2006/main" flipV="1">
          <a:off x="1594520" y="2265040"/>
          <a:ext cx="0" cy="936104"/>
        </a:xfrm>
        <a:prstGeom xmlns:a="http://schemas.openxmlformats.org/drawingml/2006/main" prst="straightConnector1">
          <a:avLst/>
        </a:prstGeom>
        <a:ln xmlns:a="http://schemas.openxmlformats.org/drawingml/2006/main" w="38100">
          <a:solidFill>
            <a:srgbClr val="C0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0.31625</cdr:x>
      <cdr:y>0.38517</cdr:y>
    </cdr:from>
    <cdr:to>
      <cdr:x>0.31625</cdr:x>
      <cdr:y>0.71591</cdr:y>
    </cdr:to>
    <cdr:cxnSp macro="">
      <cdr:nvCxnSpPr>
        <cdr:cNvPr id="16" name="Прямая со стрелкой 15">
          <a:extLst xmlns:a="http://schemas.openxmlformats.org/drawingml/2006/main">
            <a:ext uri="{FF2B5EF4-FFF2-40B4-BE49-F238E27FC236}">
              <a16:creationId xmlns:a16="http://schemas.microsoft.com/office/drawing/2014/main" id="{A5805694-BA35-4F75-94AA-1BD34E14DD2F}"/>
            </a:ext>
          </a:extLst>
        </cdr:cNvPr>
        <cdr:cNvCxnSpPr/>
      </cdr:nvCxnSpPr>
      <cdr:spPr>
        <a:xfrm xmlns:a="http://schemas.openxmlformats.org/drawingml/2006/main" flipV="1">
          <a:off x="2602632" y="1760984"/>
          <a:ext cx="0" cy="1512168"/>
        </a:xfrm>
        <a:prstGeom xmlns:a="http://schemas.openxmlformats.org/drawingml/2006/main" prst="straightConnector1">
          <a:avLst/>
        </a:prstGeom>
        <a:ln xmlns:a="http://schemas.openxmlformats.org/drawingml/2006/main" w="38100">
          <a:solidFill>
            <a:srgbClr val="C0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0.xml><?xml version="1.0" encoding="utf-8"?>
<c:userShapes xmlns:c="http://schemas.openxmlformats.org/drawingml/2006/chart">
  <cdr:relSizeAnchor xmlns:cdr="http://schemas.openxmlformats.org/drawingml/2006/chartDrawing">
    <cdr:from>
      <cdr:x>0.15875</cdr:x>
      <cdr:y>0.35367</cdr:y>
    </cdr:from>
    <cdr:to>
      <cdr:x>0.29</cdr:x>
      <cdr:y>0.43242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306488" y="1616968"/>
          <a:ext cx="1080120" cy="360040"/>
        </a:xfrm>
        <a:prstGeom xmlns:a="http://schemas.openxmlformats.org/drawingml/2006/main" prst="rect">
          <a:avLst/>
        </a:prstGeom>
        <a:blipFill xmlns:a="http://schemas.openxmlformats.org/drawingml/2006/main">
          <a:blip xmlns:r="http://schemas.openxmlformats.org/officeDocument/2006/relationships" r:embed="rId1"/>
          <a:tile tx="0" ty="0" sx="100000" sy="100000" flip="none" algn="tl"/>
        </a:blipFill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800" b="1" dirty="0">
              <a:solidFill>
                <a:schemeClr val="tx1"/>
              </a:solidFill>
            </a:rPr>
            <a:t>р=0,014</a:t>
          </a:r>
        </a:p>
      </cdr:txBody>
    </cdr:sp>
  </cdr:relSizeAnchor>
</c:userShapes>
</file>

<file path=ppt/drawings/drawing21.xml><?xml version="1.0" encoding="utf-8"?>
<c:userShapes xmlns:c="http://schemas.openxmlformats.org/drawingml/2006/chart">
  <cdr:relSizeAnchor xmlns:cdr="http://schemas.openxmlformats.org/drawingml/2006/chartDrawing">
    <cdr:from>
      <cdr:x>0.33959</cdr:x>
      <cdr:y>0.49842</cdr:y>
    </cdr:from>
    <cdr:to>
      <cdr:x>0.63046</cdr:x>
      <cdr:y>0.60866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378496" y="2278778"/>
          <a:ext cx="1180710" cy="504018"/>
        </a:xfrm>
        <a:prstGeom xmlns:a="http://schemas.openxmlformats.org/drawingml/2006/main" prst="rect">
          <a:avLst/>
        </a:prstGeom>
        <a:solidFill xmlns:a="http://schemas.openxmlformats.org/drawingml/2006/main">
          <a:srgbClr val="0070C0"/>
        </a:solidFill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2400" b="1" dirty="0">
              <a:solidFill>
                <a:schemeClr val="bg1">
                  <a:lumMod val="85000"/>
                  <a:lumOff val="15000"/>
                </a:schemeClr>
              </a:solidFill>
            </a:rPr>
            <a:t>р=0,010</a:t>
          </a:r>
        </a:p>
      </cdr:txBody>
    </cdr:sp>
  </cdr:relSizeAnchor>
  <cdr:relSizeAnchor xmlns:cdr="http://schemas.openxmlformats.org/drawingml/2006/chartDrawing">
    <cdr:from>
      <cdr:x>0.08433</cdr:x>
      <cdr:y>0.66884</cdr:y>
    </cdr:from>
    <cdr:to>
      <cdr:x>0.92431</cdr:x>
      <cdr:y>0.66884</cdr:y>
    </cdr:to>
    <cdr:cxnSp macro="">
      <cdr:nvCxnSpPr>
        <cdr:cNvPr id="7" name="Прямая соединительная линия 6">
          <a:extLst xmlns:a="http://schemas.openxmlformats.org/drawingml/2006/main">
            <a:ext uri="{FF2B5EF4-FFF2-40B4-BE49-F238E27FC236}">
              <a16:creationId xmlns:a16="http://schemas.microsoft.com/office/drawing/2014/main" id="{20F9C4E3-2284-4427-BBBE-180C3F708F8C}"/>
            </a:ext>
          </a:extLst>
        </cdr:cNvPr>
        <cdr:cNvCxnSpPr/>
      </cdr:nvCxnSpPr>
      <cdr:spPr>
        <a:xfrm xmlns:a="http://schemas.openxmlformats.org/drawingml/2006/main">
          <a:off x="693992" y="3057949"/>
          <a:ext cx="6912700" cy="0"/>
        </a:xfrm>
        <a:prstGeom xmlns:a="http://schemas.openxmlformats.org/drawingml/2006/main" prst="line">
          <a:avLst/>
        </a:prstGeom>
        <a:ln xmlns:a="http://schemas.openxmlformats.org/drawingml/2006/main" w="50800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2.xml><?xml version="1.0" encoding="utf-8"?>
<c:userShapes xmlns:c="http://schemas.openxmlformats.org/drawingml/2006/chart">
  <cdr:relSizeAnchor xmlns:cdr="http://schemas.openxmlformats.org/drawingml/2006/chartDrawing">
    <cdr:from>
      <cdr:x>0.4125</cdr:x>
      <cdr:y>0.46392</cdr:y>
    </cdr:from>
    <cdr:to>
      <cdr:x>0.5875</cdr:x>
      <cdr:y>0.57416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394720" y="2121024"/>
          <a:ext cx="1440160" cy="5040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2400" b="1" dirty="0">
              <a:solidFill>
                <a:schemeClr val="bg1">
                  <a:lumMod val="85000"/>
                  <a:lumOff val="15000"/>
                </a:schemeClr>
              </a:solidFill>
            </a:rPr>
            <a:t>р=0,0001</a:t>
          </a:r>
        </a:p>
      </cdr:txBody>
    </cdr:sp>
  </cdr:relSizeAnchor>
  <cdr:relSizeAnchor xmlns:cdr="http://schemas.openxmlformats.org/drawingml/2006/chartDrawing">
    <cdr:from>
      <cdr:x>0.08876</cdr:x>
      <cdr:y>0.70016</cdr:y>
    </cdr:from>
    <cdr:to>
      <cdr:x>0.94624</cdr:x>
      <cdr:y>0.70016</cdr:y>
    </cdr:to>
    <cdr:cxnSp macro="">
      <cdr:nvCxnSpPr>
        <cdr:cNvPr id="4" name="Прямая соединительная линия 3">
          <a:extLst xmlns:a="http://schemas.openxmlformats.org/drawingml/2006/main">
            <a:ext uri="{FF2B5EF4-FFF2-40B4-BE49-F238E27FC236}">
              <a16:creationId xmlns:a16="http://schemas.microsoft.com/office/drawing/2014/main" id="{8BB48247-3AB6-4CEF-9FE4-B256E12A59C2}"/>
            </a:ext>
          </a:extLst>
        </cdr:cNvPr>
        <cdr:cNvCxnSpPr/>
      </cdr:nvCxnSpPr>
      <cdr:spPr>
        <a:xfrm xmlns:a="http://schemas.openxmlformats.org/drawingml/2006/main">
          <a:off x="730424" y="3201144"/>
          <a:ext cx="7056784" cy="0"/>
        </a:xfrm>
        <a:prstGeom xmlns:a="http://schemas.openxmlformats.org/drawingml/2006/main" prst="line">
          <a:avLst/>
        </a:prstGeom>
        <a:ln xmlns:a="http://schemas.openxmlformats.org/drawingml/2006/main" w="50800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0.84125</cdr:x>
      <cdr:y>0.62141</cdr:y>
    </cdr:from>
    <cdr:to>
      <cdr:x>0.95236</cdr:x>
      <cdr:y>0.71591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6923112" y="2841104"/>
          <a:ext cx="914400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>
              <a:solidFill>
                <a:schemeClr val="bg1">
                  <a:lumMod val="85000"/>
                  <a:lumOff val="15000"/>
                </a:schemeClr>
              </a:solidFill>
            </a:rPr>
            <a:t>норма</a:t>
          </a:r>
        </a:p>
      </cdr:txBody>
    </cdr:sp>
  </cdr:relSizeAnchor>
</c:userShapes>
</file>

<file path=ppt/drawings/drawing23.xml><?xml version="1.0" encoding="utf-8"?>
<c:userShapes xmlns:c="http://schemas.openxmlformats.org/drawingml/2006/chart">
  <cdr:relSizeAnchor xmlns:cdr="http://schemas.openxmlformats.org/drawingml/2006/chartDrawing">
    <cdr:from>
      <cdr:x>0.02751</cdr:x>
      <cdr:y>0.51117</cdr:y>
    </cdr:from>
    <cdr:to>
      <cdr:x>0.97249</cdr:x>
      <cdr:y>0.52692</cdr:y>
    </cdr:to>
    <cdr:cxnSp macro="">
      <cdr:nvCxnSpPr>
        <cdr:cNvPr id="3" name="Прямая соединительная линия 2">
          <a:extLst xmlns:a="http://schemas.openxmlformats.org/drawingml/2006/main">
            <a:ext uri="{FF2B5EF4-FFF2-40B4-BE49-F238E27FC236}">
              <a16:creationId xmlns:a16="http://schemas.microsoft.com/office/drawing/2014/main" id="{6F60AD3C-76BB-458D-B6B8-A8B383695935}"/>
            </a:ext>
          </a:extLst>
        </cdr:cNvPr>
        <cdr:cNvCxnSpPr/>
      </cdr:nvCxnSpPr>
      <cdr:spPr>
        <a:xfrm xmlns:a="http://schemas.openxmlformats.org/drawingml/2006/main">
          <a:off x="226368" y="2337048"/>
          <a:ext cx="7776864" cy="72008"/>
        </a:xfrm>
        <a:prstGeom xmlns:a="http://schemas.openxmlformats.org/drawingml/2006/main" prst="line">
          <a:avLst/>
        </a:prstGeom>
        <a:ln xmlns:a="http://schemas.openxmlformats.org/drawingml/2006/main" w="50800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0.87624</cdr:x>
      <cdr:y>0.43242</cdr:y>
    </cdr:from>
    <cdr:to>
      <cdr:x>0.98736</cdr:x>
      <cdr:y>0.51117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7211144" y="1977008"/>
          <a:ext cx="914400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>
              <a:solidFill>
                <a:schemeClr val="bg1">
                  <a:lumMod val="85000"/>
                  <a:lumOff val="15000"/>
                </a:schemeClr>
              </a:solidFill>
            </a:rPr>
            <a:t>норма</a:t>
          </a:r>
        </a:p>
      </cdr:txBody>
    </cdr:sp>
  </cdr:relSizeAnchor>
</c:userShapes>
</file>

<file path=ppt/drawings/drawing24.xml><?xml version="1.0" encoding="utf-8"?>
<c:userShapes xmlns:c="http://schemas.openxmlformats.org/drawingml/2006/chart">
  <cdr:relSizeAnchor xmlns:cdr="http://schemas.openxmlformats.org/drawingml/2006/chartDrawing">
    <cdr:from>
      <cdr:x>0.11501</cdr:x>
      <cdr:y>0.57416</cdr:y>
    </cdr:from>
    <cdr:to>
      <cdr:x>0.86749</cdr:x>
      <cdr:y>0.57416</cdr:y>
    </cdr:to>
    <cdr:cxnSp macro="">
      <cdr:nvCxnSpPr>
        <cdr:cNvPr id="3" name="Прямая соединительная линия 2">
          <a:extLst xmlns:a="http://schemas.openxmlformats.org/drawingml/2006/main">
            <a:ext uri="{FF2B5EF4-FFF2-40B4-BE49-F238E27FC236}">
              <a16:creationId xmlns:a16="http://schemas.microsoft.com/office/drawing/2014/main" id="{A723B7DF-221A-4208-8401-7DCF1F873F7F}"/>
            </a:ext>
          </a:extLst>
        </cdr:cNvPr>
        <cdr:cNvCxnSpPr/>
      </cdr:nvCxnSpPr>
      <cdr:spPr>
        <a:xfrm xmlns:a="http://schemas.openxmlformats.org/drawingml/2006/main">
          <a:off x="946448" y="2625080"/>
          <a:ext cx="6192688" cy="0"/>
        </a:xfrm>
        <a:prstGeom xmlns:a="http://schemas.openxmlformats.org/drawingml/2006/main" prst="line">
          <a:avLst/>
        </a:prstGeom>
        <a:ln xmlns:a="http://schemas.openxmlformats.org/drawingml/2006/main" w="63500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0.78875</cdr:x>
      <cdr:y>0.47967</cdr:y>
    </cdr:from>
    <cdr:to>
      <cdr:x>0.90249</cdr:x>
      <cdr:y>0.54266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6491064" y="2193032"/>
          <a:ext cx="93610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400" b="1" dirty="0"/>
            <a:t>8 баллов</a:t>
          </a:r>
        </a:p>
      </cdr:txBody>
    </cdr:sp>
  </cdr:relSizeAnchor>
</c:userShapes>
</file>

<file path=ppt/drawings/drawing25.xml><?xml version="1.0" encoding="utf-8"?>
<c:userShapes xmlns:c="http://schemas.openxmlformats.org/drawingml/2006/chart">
  <cdr:relSizeAnchor xmlns:cdr="http://schemas.openxmlformats.org/drawingml/2006/chartDrawing">
    <cdr:from>
      <cdr:x>0</cdr:x>
      <cdr:y>0.25917</cdr:y>
    </cdr:from>
    <cdr:to>
      <cdr:x>0.16625</cdr:x>
      <cdr:y>0.35367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-457200" y="1184920"/>
          <a:ext cx="1368152" cy="432048"/>
        </a:xfrm>
        <a:prstGeom xmlns:a="http://schemas.openxmlformats.org/drawingml/2006/main" prst="rect">
          <a:avLst/>
        </a:prstGeom>
        <a:blipFill xmlns:a="http://schemas.openxmlformats.org/drawingml/2006/main">
          <a:blip xmlns:r="http://schemas.openxmlformats.org/officeDocument/2006/relationships" r:embed="rId1"/>
          <a:tile tx="0" ty="0" sx="100000" sy="100000" flip="none" algn="tl"/>
        </a:blipFill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2400" b="1" dirty="0">
              <a:solidFill>
                <a:schemeClr val="tx1"/>
              </a:solidFill>
            </a:rPr>
            <a:t>р=0,021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0.745</cdr:x>
      <cdr:y>0.0792</cdr:y>
    </cdr:from>
    <cdr:to>
      <cdr:x>0.85611</cdr:x>
      <cdr:y>0.1422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131024" y="362112"/>
          <a:ext cx="914400" cy="288032"/>
        </a:xfrm>
        <a:prstGeom xmlns:a="http://schemas.openxmlformats.org/drawingml/2006/main" prst="rect">
          <a:avLst/>
        </a:prstGeom>
        <a:blipFill xmlns:a="http://schemas.openxmlformats.org/drawingml/2006/main">
          <a:blip xmlns:r="http://schemas.openxmlformats.org/officeDocument/2006/relationships" r:embed="rId1"/>
          <a:tile tx="0" ty="0" sx="100000" sy="100000" flip="none" algn="tl"/>
        </a:blipFill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600" b="1" dirty="0">
              <a:solidFill>
                <a:schemeClr val="tx1"/>
              </a:solidFill>
            </a:rPr>
            <a:t>р=0,0001</a:t>
          </a:r>
        </a:p>
      </cdr:txBody>
    </cdr:sp>
  </cdr:relSizeAnchor>
  <cdr:relSizeAnchor xmlns:cdr="http://schemas.openxmlformats.org/drawingml/2006/chartDrawing">
    <cdr:from>
      <cdr:x>0.87624</cdr:x>
      <cdr:y>0.19617</cdr:y>
    </cdr:from>
    <cdr:to>
      <cdr:x>0.98736</cdr:x>
      <cdr:y>0.25917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7211144" y="896888"/>
          <a:ext cx="914400" cy="288032"/>
        </a:xfrm>
        <a:prstGeom xmlns:a="http://schemas.openxmlformats.org/drawingml/2006/main" prst="rect">
          <a:avLst/>
        </a:prstGeom>
        <a:blipFill xmlns:a="http://schemas.openxmlformats.org/drawingml/2006/main">
          <a:blip xmlns:r="http://schemas.openxmlformats.org/officeDocument/2006/relationships" r:embed="rId1"/>
          <a:tile tx="0" ty="0" sx="100000" sy="100000" flip="none" algn="tl"/>
        </a:blipFill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600" b="1" dirty="0">
              <a:solidFill>
                <a:schemeClr val="tx1"/>
              </a:solidFill>
            </a:rPr>
            <a:t>р=0,029</a:t>
          </a:r>
        </a:p>
      </cdr:txBody>
    </cdr:sp>
  </cdr:relSizeAnchor>
  <cdr:relSizeAnchor xmlns:cdr="http://schemas.openxmlformats.org/drawingml/2006/chartDrawing">
    <cdr:from>
      <cdr:x>0.61375</cdr:x>
      <cdr:y>0.15325</cdr:y>
    </cdr:from>
    <cdr:to>
      <cdr:x>0.72486</cdr:x>
      <cdr:y>0.232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5050904" y="700666"/>
          <a:ext cx="914400" cy="360040"/>
        </a:xfrm>
        <a:prstGeom xmlns:a="http://schemas.openxmlformats.org/drawingml/2006/main" prst="rect">
          <a:avLst/>
        </a:prstGeom>
        <a:blipFill xmlns:a="http://schemas.openxmlformats.org/drawingml/2006/main">
          <a:blip xmlns:r="http://schemas.openxmlformats.org/officeDocument/2006/relationships" r:embed="rId1"/>
          <a:tile tx="0" ty="0" sx="100000" sy="100000" flip="none" algn="tl"/>
        </a:blipFill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600" b="1" dirty="0">
              <a:solidFill>
                <a:schemeClr val="tx1"/>
              </a:solidFill>
            </a:rPr>
            <a:t>р=0,044</a:t>
          </a:r>
        </a:p>
      </cdr:txBody>
    </cdr:sp>
  </cdr:relSizeAnchor>
  <cdr:relSizeAnchor xmlns:cdr="http://schemas.openxmlformats.org/drawingml/2006/chartDrawing">
    <cdr:from>
      <cdr:x>0.31625</cdr:x>
      <cdr:y>0.29067</cdr:y>
    </cdr:from>
    <cdr:to>
      <cdr:x>0.31625</cdr:x>
      <cdr:y>0.44817</cdr:y>
    </cdr:to>
    <cdr:cxnSp macro="">
      <cdr:nvCxnSpPr>
        <cdr:cNvPr id="6" name="Прямая со стрелкой 5">
          <a:extLst xmlns:a="http://schemas.openxmlformats.org/drawingml/2006/main">
            <a:ext uri="{FF2B5EF4-FFF2-40B4-BE49-F238E27FC236}">
              <a16:creationId xmlns:a16="http://schemas.microsoft.com/office/drawing/2014/main" id="{5B79553C-9C0D-41A8-87CC-5983E39EA659}"/>
            </a:ext>
          </a:extLst>
        </cdr:cNvPr>
        <cdr:cNvCxnSpPr/>
      </cdr:nvCxnSpPr>
      <cdr:spPr>
        <a:xfrm xmlns:a="http://schemas.openxmlformats.org/drawingml/2006/main" flipV="1">
          <a:off x="2602632" y="1328936"/>
          <a:ext cx="0" cy="720080"/>
        </a:xfrm>
        <a:prstGeom xmlns:a="http://schemas.openxmlformats.org/drawingml/2006/main" prst="straightConnector1">
          <a:avLst/>
        </a:prstGeom>
        <a:ln xmlns:a="http://schemas.openxmlformats.org/drawingml/2006/main" w="38100">
          <a:solidFill>
            <a:srgbClr val="C0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0.68375</cdr:x>
      <cdr:y>0.47967</cdr:y>
    </cdr:from>
    <cdr:to>
      <cdr:x>0.68375</cdr:x>
      <cdr:y>0.62141</cdr:y>
    </cdr:to>
    <cdr:cxnSp macro="">
      <cdr:nvCxnSpPr>
        <cdr:cNvPr id="8" name="Прямая со стрелкой 7">
          <a:extLst xmlns:a="http://schemas.openxmlformats.org/drawingml/2006/main">
            <a:ext uri="{FF2B5EF4-FFF2-40B4-BE49-F238E27FC236}">
              <a16:creationId xmlns:a16="http://schemas.microsoft.com/office/drawing/2014/main" id="{3A341805-0A14-459B-B50B-EBB4CF54F813}"/>
            </a:ext>
          </a:extLst>
        </cdr:cNvPr>
        <cdr:cNvCxnSpPr/>
      </cdr:nvCxnSpPr>
      <cdr:spPr>
        <a:xfrm xmlns:a="http://schemas.openxmlformats.org/drawingml/2006/main" flipV="1">
          <a:off x="5626968" y="2193032"/>
          <a:ext cx="0" cy="648072"/>
        </a:xfrm>
        <a:prstGeom xmlns:a="http://schemas.openxmlformats.org/drawingml/2006/main" prst="straightConnector1">
          <a:avLst/>
        </a:prstGeom>
        <a:ln xmlns:a="http://schemas.openxmlformats.org/drawingml/2006/main" w="38100">
          <a:solidFill>
            <a:srgbClr val="C0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0.80625</cdr:x>
      <cdr:y>0.32217</cdr:y>
    </cdr:from>
    <cdr:to>
      <cdr:x>0.80625</cdr:x>
      <cdr:y>0.60566</cdr:y>
    </cdr:to>
    <cdr:cxnSp macro="">
      <cdr:nvCxnSpPr>
        <cdr:cNvPr id="10" name="Прямая со стрелкой 9">
          <a:extLst xmlns:a="http://schemas.openxmlformats.org/drawingml/2006/main">
            <a:ext uri="{FF2B5EF4-FFF2-40B4-BE49-F238E27FC236}">
              <a16:creationId xmlns:a16="http://schemas.microsoft.com/office/drawing/2014/main" id="{C1E8F9DD-A085-4298-ADA2-928299769A83}"/>
            </a:ext>
          </a:extLst>
        </cdr:cNvPr>
        <cdr:cNvCxnSpPr/>
      </cdr:nvCxnSpPr>
      <cdr:spPr>
        <a:xfrm xmlns:a="http://schemas.openxmlformats.org/drawingml/2006/main" flipV="1">
          <a:off x="6635080" y="1472952"/>
          <a:ext cx="0" cy="1296144"/>
        </a:xfrm>
        <a:prstGeom xmlns:a="http://schemas.openxmlformats.org/drawingml/2006/main" prst="straightConnector1">
          <a:avLst/>
        </a:prstGeom>
        <a:ln xmlns:a="http://schemas.openxmlformats.org/drawingml/2006/main" w="38100">
          <a:solidFill>
            <a:srgbClr val="C0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0.91999</cdr:x>
      <cdr:y>0.49542</cdr:y>
    </cdr:from>
    <cdr:to>
      <cdr:x>0.91999</cdr:x>
      <cdr:y>0.62141</cdr:y>
    </cdr:to>
    <cdr:cxnSp macro="">
      <cdr:nvCxnSpPr>
        <cdr:cNvPr id="13" name="Прямая со стрелкой 12">
          <a:extLst xmlns:a="http://schemas.openxmlformats.org/drawingml/2006/main">
            <a:ext uri="{FF2B5EF4-FFF2-40B4-BE49-F238E27FC236}">
              <a16:creationId xmlns:a16="http://schemas.microsoft.com/office/drawing/2014/main" id="{EDE37AF9-8409-49FC-ABBD-B850006340F0}"/>
            </a:ext>
          </a:extLst>
        </cdr:cNvPr>
        <cdr:cNvCxnSpPr/>
      </cdr:nvCxnSpPr>
      <cdr:spPr>
        <a:xfrm xmlns:a="http://schemas.openxmlformats.org/drawingml/2006/main" flipV="1">
          <a:off x="7571184" y="2265040"/>
          <a:ext cx="0" cy="576064"/>
        </a:xfrm>
        <a:prstGeom xmlns:a="http://schemas.openxmlformats.org/drawingml/2006/main" prst="straightConnector1">
          <a:avLst/>
        </a:prstGeom>
        <a:ln xmlns:a="http://schemas.openxmlformats.org/drawingml/2006/main" w="38100">
          <a:solidFill>
            <a:srgbClr val="C0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0.08876</cdr:x>
      <cdr:y>0.6161</cdr:y>
    </cdr:from>
    <cdr:to>
      <cdr:x>0.19987</cdr:x>
      <cdr:y>0.68973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30424" y="2816814"/>
          <a:ext cx="914400" cy="336612"/>
        </a:xfrm>
        <a:prstGeom xmlns:a="http://schemas.openxmlformats.org/drawingml/2006/main" prst="rect">
          <a:avLst/>
        </a:prstGeom>
        <a:solidFill xmlns:a="http://schemas.openxmlformats.org/drawingml/2006/main">
          <a:srgbClr val="002060"/>
        </a:solidFill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600" b="1" dirty="0">
              <a:solidFill>
                <a:schemeClr val="tx1"/>
              </a:solidFill>
            </a:rPr>
            <a:t>р </a:t>
          </a:r>
          <a:r>
            <a:rPr lang="en-US" sz="1600" b="1" dirty="0">
              <a:solidFill>
                <a:schemeClr val="tx1"/>
              </a:solidFill>
            </a:rPr>
            <a:t>&lt; 0</a:t>
          </a:r>
          <a:r>
            <a:rPr lang="ru-RU" sz="1600" b="1" dirty="0">
              <a:solidFill>
                <a:schemeClr val="tx1"/>
              </a:solidFill>
            </a:rPr>
            <a:t>,</a:t>
          </a:r>
          <a:r>
            <a:rPr lang="en-US" sz="1600" b="1" dirty="0">
              <a:solidFill>
                <a:schemeClr val="tx1"/>
              </a:solidFill>
            </a:rPr>
            <a:t>05</a:t>
          </a:r>
          <a:endParaRPr lang="ru-RU" sz="16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0.20736</cdr:x>
      <cdr:y>0.55785</cdr:y>
    </cdr:from>
    <cdr:to>
      <cdr:x>0.31625</cdr:x>
      <cdr:y>0.63054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706479" y="2550513"/>
          <a:ext cx="896153" cy="332329"/>
        </a:xfrm>
        <a:prstGeom xmlns:a="http://schemas.openxmlformats.org/drawingml/2006/main" prst="rect">
          <a:avLst/>
        </a:prstGeom>
        <a:solidFill xmlns:a="http://schemas.openxmlformats.org/drawingml/2006/main">
          <a:srgbClr val="002060"/>
        </a:solidFill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b="1" dirty="0">
              <a:solidFill>
                <a:schemeClr val="tx1"/>
              </a:solidFill>
            </a:rPr>
            <a:t>p &lt; </a:t>
          </a:r>
          <a:r>
            <a:rPr lang="ru-RU" sz="1600" b="1" dirty="0">
              <a:solidFill>
                <a:schemeClr val="tx1"/>
              </a:solidFill>
            </a:rPr>
            <a:t>0,05</a:t>
          </a:r>
          <a:r>
            <a:rPr lang="en-US" sz="1600" b="1" dirty="0">
              <a:solidFill>
                <a:schemeClr val="tx1"/>
              </a:solidFill>
            </a:rPr>
            <a:t> </a:t>
          </a:r>
          <a:endParaRPr lang="ru-RU" sz="1600" b="1" dirty="0">
            <a:solidFill>
              <a:schemeClr val="tx1"/>
            </a:solidFill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0.15875</cdr:x>
      <cdr:y>0.44817</cdr:y>
    </cdr:from>
    <cdr:to>
      <cdr:x>0.26987</cdr:x>
      <cdr:y>0.51117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306488" y="2049016"/>
          <a:ext cx="914473" cy="288036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1">
            <a:lumMod val="50000"/>
          </a:schemeClr>
        </a:solidFill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600" b="1" dirty="0">
              <a:solidFill>
                <a:schemeClr val="tx1"/>
              </a:solidFill>
            </a:rPr>
            <a:t>р</a:t>
          </a:r>
          <a:r>
            <a:rPr lang="en-US" sz="1600" b="1" dirty="0">
              <a:solidFill>
                <a:schemeClr val="tx1"/>
              </a:solidFill>
            </a:rPr>
            <a:t> &lt; 001</a:t>
          </a:r>
          <a:endParaRPr lang="ru-RU" sz="1600" b="1" dirty="0">
            <a:solidFill>
              <a:schemeClr val="tx1"/>
            </a:solidFill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0.1675</cdr:x>
      <cdr:y>0.65291</cdr:y>
    </cdr:from>
    <cdr:to>
      <cdr:x>0.27862</cdr:x>
      <cdr:y>0.73166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378496" y="2985120"/>
          <a:ext cx="914400" cy="360040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1">
            <a:lumMod val="50000"/>
          </a:schemeClr>
        </a:solidFill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 b="1" dirty="0">
              <a:solidFill>
                <a:schemeClr val="tx1"/>
              </a:solidFill>
            </a:rPr>
            <a:t>p&lt;001</a:t>
          </a:r>
          <a:endParaRPr lang="ru-RU" sz="1800" b="1" dirty="0">
            <a:solidFill>
              <a:schemeClr val="tx1"/>
            </a:solidFill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</cdr:x>
      <cdr:y>0.40092</cdr:y>
    </cdr:from>
    <cdr:to>
      <cdr:x>0.22339</cdr:x>
      <cdr:y>0.47967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-457200" y="1832992"/>
          <a:ext cx="906786" cy="360045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1">
            <a:lumMod val="50000"/>
          </a:schemeClr>
        </a:solidFill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400" b="1" dirty="0">
              <a:solidFill>
                <a:schemeClr val="tx1"/>
              </a:solidFill>
            </a:rPr>
            <a:t>р=0,0001</a:t>
          </a:r>
        </a:p>
      </cdr:txBody>
    </cdr:sp>
  </cdr:relSizeAnchor>
  <cdr:relSizeAnchor xmlns:cdr="http://schemas.openxmlformats.org/drawingml/2006/chartDrawing">
    <cdr:from>
      <cdr:x>0.39281</cdr:x>
      <cdr:y>0.21192</cdr:y>
    </cdr:from>
    <cdr:to>
      <cdr:x>0.64116</cdr:x>
      <cdr:y>0.29067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594520" y="968896"/>
          <a:ext cx="1008112" cy="360045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1">
            <a:lumMod val="50000"/>
          </a:schemeClr>
        </a:solidFill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400" b="1" dirty="0">
              <a:solidFill>
                <a:schemeClr val="tx1"/>
              </a:solidFill>
            </a:rPr>
            <a:t>р=0,037</a:t>
          </a:r>
        </a:p>
      </cdr:txBody>
    </cdr:sp>
  </cdr:relSizeAnchor>
  <cdr:relSizeAnchor xmlns:cdr="http://schemas.openxmlformats.org/drawingml/2006/chartDrawing">
    <cdr:from>
      <cdr:x>0.76939</cdr:x>
      <cdr:y>0.22767</cdr:y>
    </cdr:from>
    <cdr:to>
      <cdr:x>1</cdr:x>
      <cdr:y>0.30642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123134" y="1040904"/>
          <a:ext cx="936104" cy="360045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1">
            <a:lumMod val="50000"/>
          </a:schemeClr>
        </a:solidFill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400" b="1" dirty="0">
              <a:solidFill>
                <a:schemeClr val="tx1"/>
              </a:solidFill>
            </a:rPr>
            <a:t>р=0,003</a:t>
          </a: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</cdr:x>
      <cdr:y>0.10167</cdr:y>
    </cdr:from>
    <cdr:to>
      <cdr:x>0.30157</cdr:x>
      <cdr:y>0.18759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-4648200" y="464840"/>
          <a:ext cx="1224136" cy="392832"/>
        </a:xfrm>
        <a:prstGeom xmlns:a="http://schemas.openxmlformats.org/drawingml/2006/main" prst="rect">
          <a:avLst/>
        </a:prstGeom>
        <a:solidFill xmlns:a="http://schemas.openxmlformats.org/drawingml/2006/main">
          <a:srgbClr val="0070C0"/>
        </a:solidFill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600" b="1" dirty="0">
              <a:solidFill>
                <a:schemeClr val="tx1"/>
              </a:solidFill>
            </a:rPr>
            <a:t>женщины</a:t>
          </a: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0.15875</cdr:x>
      <cdr:y>0.32217</cdr:y>
    </cdr:from>
    <cdr:to>
      <cdr:x>0.29875</cdr:x>
      <cdr:y>0.41667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306488" y="1472952"/>
          <a:ext cx="1152128" cy="432048"/>
        </a:xfrm>
        <a:prstGeom xmlns:a="http://schemas.openxmlformats.org/drawingml/2006/main" prst="rect">
          <a:avLst/>
        </a:prstGeom>
        <a:blipFill xmlns:a="http://schemas.openxmlformats.org/drawingml/2006/main">
          <a:blip xmlns:r="http://schemas.openxmlformats.org/officeDocument/2006/relationships" r:embed="rId1"/>
          <a:tile tx="0" ty="0" sx="100000" sy="100000" flip="none" algn="tl"/>
        </a:blipFill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>
              <a:solidFill>
                <a:schemeClr val="tx1"/>
              </a:solidFill>
            </a:rPr>
            <a:t>р=0,007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2438400"/>
            <a:ext cx="9144000" cy="457200"/>
          </a:xfrm>
          <a:prstGeom prst="rect">
            <a:avLst/>
          </a:prstGeom>
          <a:solidFill>
            <a:schemeClr val="accent1">
              <a:shade val="75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0" y="914400"/>
            <a:ext cx="9144000" cy="1524000"/>
          </a:xfrm>
          <a:prstGeom prst="rect">
            <a:avLst/>
          </a:prstGeom>
          <a:solidFill>
            <a:srgbClr val="000000">
              <a:alpha val="89800"/>
            </a:srgb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3798762-CD3B-443B-9C9E-71B2CADD4352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94F7CA7-982B-4447-B8AB-DA3BDB595EA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2476108"/>
            <a:ext cx="8305800" cy="381000"/>
          </a:xfrm>
        </p:spPr>
        <p:txBody>
          <a:bodyPr>
            <a:noAutofit/>
          </a:bodyPr>
          <a:lstStyle>
            <a:lvl1pPr marL="0" indent="0" algn="l">
              <a:buNone/>
              <a:defRPr sz="2000" spc="100" baseline="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066800"/>
            <a:ext cx="8305800" cy="1295400"/>
          </a:xfrm>
        </p:spPr>
        <p:txBody>
          <a:bodyPr anchor="ctr" anchorCtr="0">
            <a:noAutofit/>
          </a:bodyPr>
          <a:lstStyle>
            <a:lvl1pPr algn="l">
              <a:defRPr sz="4800" cap="all" spc="-100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98762-CD3B-443B-9C9E-71B2CADD4352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F7CA7-982B-4447-B8AB-DA3BDB595EA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98762-CD3B-443B-9C9E-71B2CADD4352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F7CA7-982B-4447-B8AB-DA3BDB595EA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1301926"/>
            <a:ext cx="9144000" cy="4572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3798762-CD3B-443B-9C9E-71B2CADD4352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94F7CA7-982B-4447-B8AB-DA3BDB595EA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8926"/>
            <a:ext cx="8229600" cy="1143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4958864"/>
            <a:ext cx="9144000" cy="457200"/>
          </a:xfrm>
          <a:prstGeom prst="rect">
            <a:avLst/>
          </a:prstGeom>
          <a:solidFill>
            <a:schemeClr val="accent1">
              <a:shade val="75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0" y="3429000"/>
            <a:ext cx="9144000" cy="1527048"/>
          </a:xfrm>
          <a:prstGeom prst="rect">
            <a:avLst/>
          </a:prstGeom>
          <a:solidFill>
            <a:srgbClr val="000000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98762-CD3B-443B-9C9E-71B2CADD4352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F7CA7-982B-4447-B8AB-DA3BDB595EA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>
              <a:buNone/>
              <a:defRPr sz="4200" b="0" cap="all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457200"/>
          </a:xfrm>
        </p:spPr>
        <p:txBody>
          <a:bodyPr anchor="ctr"/>
          <a:lstStyle>
            <a:lvl1pPr>
              <a:buNone/>
              <a:defRPr sz="2000" spc="100" baseline="0">
                <a:solidFill>
                  <a:srgbClr val="FFFFFF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301926"/>
            <a:ext cx="9144000" cy="4572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98762-CD3B-443B-9C9E-71B2CADD4352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F7CA7-982B-4447-B8AB-DA3BDB595EA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F7CA7-982B-4447-B8AB-DA3BDB595EA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98762-CD3B-443B-9C9E-71B2CADD4352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4040188" cy="838200"/>
          </a:xfrm>
          <a:solidFill>
            <a:schemeClr val="accent1">
              <a:alpha val="83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182880" tIns="91440" bIns="9144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2400" b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quarter" idx="2"/>
          </p:nvPr>
        </p:nvSpPr>
        <p:spPr>
          <a:xfrm>
            <a:off x="457200" y="2220558"/>
            <a:ext cx="4038600" cy="391363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20558"/>
            <a:ext cx="4038600" cy="391363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71600"/>
            <a:ext cx="4040188" cy="838200"/>
          </a:xfrm>
          <a:solidFill>
            <a:schemeClr val="accent2">
              <a:alpha val="83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182880" tIns="91440" bIns="9144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2400" b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1301926"/>
            <a:ext cx="9144000" cy="4572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98762-CD3B-443B-9C9E-71B2CADD4352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F7CA7-982B-4447-B8AB-DA3BDB595EA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98762-CD3B-443B-9C9E-71B2CADD4352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F7CA7-982B-4447-B8AB-DA3BDB595EA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2590800" cy="685800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1563892" y="4337173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0" y="381000"/>
            <a:ext cx="2133600" cy="2388889"/>
          </a:xfrm>
          <a:prstGeom prst="rect">
            <a:avLst/>
          </a:prstGeom>
          <a:solidFill>
            <a:schemeClr val="accent1">
              <a:tint val="90000"/>
              <a:satMod val="200000"/>
              <a:alpha val="7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447800" y="0"/>
            <a:ext cx="1175303" cy="633656"/>
          </a:xfrm>
          <a:prstGeom prst="rect">
            <a:avLst/>
          </a:prstGeom>
          <a:solidFill>
            <a:schemeClr val="accent1">
              <a:tint val="60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59403" y="0"/>
            <a:ext cx="2302797" cy="2378511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0" y="3276600"/>
            <a:ext cx="891076" cy="886968"/>
          </a:xfrm>
          <a:prstGeom prst="ellipse">
            <a:avLst/>
          </a:prstGeom>
          <a:solidFill>
            <a:schemeClr val="tx2"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793097" y="1721630"/>
            <a:ext cx="1402570" cy="140257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09600" y="4038600"/>
            <a:ext cx="1554480" cy="1554480"/>
          </a:xfrm>
          <a:prstGeom prst="ellipse">
            <a:avLst/>
          </a:prstGeom>
          <a:solidFill>
            <a:schemeClr val="tx2"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26" name="Oval 25"/>
          <p:cNvSpPr/>
          <p:nvPr/>
        </p:nvSpPr>
        <p:spPr>
          <a:xfrm>
            <a:off x="152400" y="2362200"/>
            <a:ext cx="457200" cy="45720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1752600" y="381000"/>
            <a:ext cx="457200" cy="457200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579120" y="2514600"/>
            <a:ext cx="2011680" cy="2011680"/>
          </a:xfrm>
          <a:prstGeom prst="ellipse">
            <a:avLst/>
          </a:prstGeom>
          <a:solidFill>
            <a:schemeClr val="bg2"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0" y="5715000"/>
            <a:ext cx="1600200" cy="1143000"/>
          </a:xfrm>
          <a:prstGeom prst="rect">
            <a:avLst/>
          </a:prstGeom>
          <a:solidFill>
            <a:schemeClr val="accent1">
              <a:shade val="75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1323393" y="5875179"/>
            <a:ext cx="731520" cy="73152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8" name="Oval 27"/>
          <p:cNvSpPr/>
          <p:nvPr/>
        </p:nvSpPr>
        <p:spPr>
          <a:xfrm>
            <a:off x="30970" y="5212570"/>
            <a:ext cx="1645430" cy="164543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98762-CD3B-443B-9C9E-71B2CADD4352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86000" y="6357144"/>
            <a:ext cx="34290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5448" y="6318504"/>
            <a:ext cx="1188720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94F7CA7-982B-4447-B8AB-DA3BDB595EA0}" type="slidenum">
              <a:rPr lang="ru-RU" smtClean="0"/>
              <a:t>‹#›</a:t>
            </a:fld>
            <a:endParaRPr lang="ru-RU"/>
          </a:p>
        </p:txBody>
      </p:sp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2743200" y="228600"/>
            <a:ext cx="6248400" cy="58674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01752" y="1600200"/>
            <a:ext cx="2057400" cy="3733800"/>
          </a:xfrm>
        </p:spPr>
        <p:txBody>
          <a:bodyPr tIns="45720" bIns="45720" anchor="t" anchorCtr="0"/>
          <a:lstStyle>
            <a:lvl1pPr marL="0" indent="0">
              <a:lnSpc>
                <a:spcPts val="2400"/>
              </a:lnSpc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301752" y="384048"/>
            <a:ext cx="2057400" cy="11430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solidFill>
                  <a:srgbClr val="FFFFFF"/>
                </a:solidFill>
                <a:latin typeface="+mn-lt"/>
                <a:ea typeface="+mn-lt"/>
                <a:cs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0"/>
            <a:ext cx="2590800" cy="685800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1563892" y="4337173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0" y="381000"/>
            <a:ext cx="2133600" cy="2388889"/>
          </a:xfrm>
          <a:prstGeom prst="rect">
            <a:avLst/>
          </a:prstGeom>
          <a:solidFill>
            <a:schemeClr val="accent1">
              <a:tint val="90000"/>
              <a:satMod val="200000"/>
              <a:alpha val="7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1447800" y="0"/>
            <a:ext cx="1175303" cy="633656"/>
          </a:xfrm>
          <a:prstGeom prst="rect">
            <a:avLst/>
          </a:prstGeom>
          <a:solidFill>
            <a:schemeClr val="accent1">
              <a:tint val="60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59403" y="0"/>
            <a:ext cx="2302797" cy="2378511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30" name="Oval 29"/>
          <p:cNvSpPr/>
          <p:nvPr/>
        </p:nvSpPr>
        <p:spPr>
          <a:xfrm>
            <a:off x="0" y="3276600"/>
            <a:ext cx="891076" cy="886968"/>
          </a:xfrm>
          <a:prstGeom prst="ellipse">
            <a:avLst/>
          </a:prstGeom>
          <a:solidFill>
            <a:schemeClr val="tx2"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793097" y="1721630"/>
            <a:ext cx="1402570" cy="140257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609600" y="4038600"/>
            <a:ext cx="1554480" cy="1554480"/>
          </a:xfrm>
          <a:prstGeom prst="ellipse">
            <a:avLst/>
          </a:prstGeom>
          <a:solidFill>
            <a:schemeClr val="tx2"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34" name="Oval 33"/>
          <p:cNvSpPr/>
          <p:nvPr/>
        </p:nvSpPr>
        <p:spPr>
          <a:xfrm>
            <a:off x="1752600" y="381000"/>
            <a:ext cx="457200" cy="457200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5" name="Oval 34"/>
          <p:cNvSpPr/>
          <p:nvPr/>
        </p:nvSpPr>
        <p:spPr>
          <a:xfrm>
            <a:off x="579120" y="2514600"/>
            <a:ext cx="2011680" cy="2011680"/>
          </a:xfrm>
          <a:prstGeom prst="ellipse">
            <a:avLst/>
          </a:prstGeom>
          <a:solidFill>
            <a:schemeClr val="bg2"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0" y="5715000"/>
            <a:ext cx="1600200" cy="1143000"/>
          </a:xfrm>
          <a:prstGeom prst="rect">
            <a:avLst/>
          </a:prstGeom>
          <a:solidFill>
            <a:schemeClr val="accent1">
              <a:shade val="75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7" name="Oval 36"/>
          <p:cNvSpPr/>
          <p:nvPr/>
        </p:nvSpPr>
        <p:spPr>
          <a:xfrm>
            <a:off x="1323393" y="5875179"/>
            <a:ext cx="731520" cy="73152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8" name="Oval 37"/>
          <p:cNvSpPr/>
          <p:nvPr/>
        </p:nvSpPr>
        <p:spPr>
          <a:xfrm>
            <a:off x="30970" y="5212570"/>
            <a:ext cx="1645430" cy="164543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152400" y="2362200"/>
            <a:ext cx="457200" cy="45720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98762-CD3B-443B-9C9E-71B2CADD4352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5448" y="6318504"/>
            <a:ext cx="1188720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94F7CA7-982B-4447-B8AB-DA3BDB595EA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2057400" cy="11430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solidFill>
                  <a:srgbClr val="FFFFFF"/>
                </a:solidFill>
                <a:latin typeface="+mn-lt"/>
                <a:ea typeface="+mn-lt"/>
                <a:cs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90800" y="0"/>
            <a:ext cx="6553200" cy="5943600"/>
          </a:xfrm>
          <a:solidFill>
            <a:schemeClr val="bg2"/>
          </a:solidFill>
        </p:spPr>
        <p:txBody>
          <a:bodyPr/>
          <a:lstStyle>
            <a:lvl1pPr>
              <a:buNone/>
              <a:defRPr sz="3200"/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1600200"/>
            <a:ext cx="2057400" cy="4267200"/>
          </a:xfrm>
        </p:spPr>
        <p:txBody>
          <a:bodyPr anchor="t" anchorCtr="0"/>
          <a:lstStyle>
            <a:lvl1pPr marL="0" indent="0">
              <a:lnSpc>
                <a:spcPts val="2400"/>
              </a:lnSpc>
              <a:spcAft>
                <a:spcPts val="1000"/>
              </a:spcAft>
              <a:buFontTx/>
              <a:buNone/>
              <a:defRPr sz="1600" b="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914400" y="2292526"/>
            <a:ext cx="2743200" cy="2127074"/>
          </a:xfrm>
          <a:prstGeom prst="rect">
            <a:avLst/>
          </a:prstGeom>
          <a:solidFill>
            <a:schemeClr val="accent1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2977827" y="5072066"/>
            <a:ext cx="1758141" cy="1739481"/>
          </a:xfrm>
          <a:prstGeom prst="ellipse">
            <a:avLst/>
          </a:prstGeom>
          <a:solidFill>
            <a:schemeClr val="accent1">
              <a:tint val="90000"/>
              <a:shade val="45000"/>
              <a:satMod val="200000"/>
              <a:alpha val="13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257800" y="0"/>
            <a:ext cx="3886200" cy="3048000"/>
          </a:xfrm>
          <a:prstGeom prst="rect">
            <a:avLst/>
          </a:prstGeom>
          <a:solidFill>
            <a:schemeClr val="accent1"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0" y="4114800"/>
            <a:ext cx="2362200" cy="2463018"/>
          </a:xfrm>
          <a:prstGeom prst="rect">
            <a:avLst/>
          </a:prstGeom>
          <a:solidFill>
            <a:schemeClr val="bg2">
              <a:tint val="60000"/>
              <a:alpha val="7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4178687" y="2389810"/>
            <a:ext cx="2174118" cy="2174118"/>
          </a:xfrm>
          <a:prstGeom prst="ellipse">
            <a:avLst/>
          </a:prstGeom>
          <a:solidFill>
            <a:schemeClr val="accent1">
              <a:tint val="75000"/>
              <a:shade val="50000"/>
              <a:satMod val="200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6384588" y="5842728"/>
            <a:ext cx="1011260" cy="101126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6322493" y="1427132"/>
            <a:ext cx="2047390" cy="2047390"/>
          </a:xfrm>
          <a:prstGeom prst="ellipse">
            <a:avLst/>
          </a:prstGeom>
          <a:solidFill>
            <a:srgbClr val="C1E8E4">
              <a:alpha val="10980"/>
            </a:srgb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114300" y="4803322"/>
            <a:ext cx="1959428" cy="1959428"/>
          </a:xfrm>
          <a:prstGeom prst="ellipse">
            <a:avLst/>
          </a:prstGeom>
          <a:solidFill>
            <a:srgbClr val="C1E8E4">
              <a:alpha val="12157"/>
            </a:srgb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2021092" y="4578526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4172385" y="4626825"/>
            <a:ext cx="1515880" cy="1394583"/>
          </a:xfrm>
          <a:prstGeom prst="ellipse">
            <a:avLst/>
          </a:prstGeom>
          <a:solidFill>
            <a:schemeClr val="accent1">
              <a:tint val="100000"/>
              <a:satMod val="275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906" y="361813"/>
            <a:ext cx="2512694" cy="2388889"/>
          </a:xfrm>
          <a:prstGeom prst="rect">
            <a:avLst/>
          </a:prstGeom>
          <a:solidFill>
            <a:schemeClr val="accent1">
              <a:tint val="90000"/>
              <a:satMod val="200000"/>
              <a:alpha val="7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1295400" y="0"/>
            <a:ext cx="1524000" cy="609600"/>
          </a:xfrm>
          <a:prstGeom prst="rect">
            <a:avLst/>
          </a:prstGeom>
          <a:solidFill>
            <a:schemeClr val="accent1">
              <a:tint val="60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59403" y="212289"/>
            <a:ext cx="2022300" cy="2022300"/>
          </a:xfrm>
          <a:prstGeom prst="ellipse">
            <a:avLst/>
          </a:prstGeom>
          <a:solidFill>
            <a:schemeClr val="accent1">
              <a:tint val="100000"/>
              <a:satMod val="275000"/>
              <a:alpha val="15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26" name="Oval 25"/>
          <p:cNvSpPr/>
          <p:nvPr/>
        </p:nvSpPr>
        <p:spPr>
          <a:xfrm>
            <a:off x="76200" y="3962400"/>
            <a:ext cx="891076" cy="886968"/>
          </a:xfrm>
          <a:prstGeom prst="ellipse">
            <a:avLst/>
          </a:prstGeom>
          <a:solidFill>
            <a:schemeClr val="accent1">
              <a:tint val="75000"/>
              <a:satMod val="200000"/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2121357" y="1507438"/>
            <a:ext cx="1402570" cy="140257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3369253" y="466436"/>
            <a:ext cx="1595105" cy="1595105"/>
          </a:xfrm>
          <a:prstGeom prst="ellipse">
            <a:avLst/>
          </a:prstGeom>
          <a:solidFill>
            <a:schemeClr val="accent1">
              <a:tint val="100000"/>
              <a:satMod val="275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5189756" y="2967572"/>
            <a:ext cx="3234945" cy="3234944"/>
          </a:xfrm>
          <a:prstGeom prst="ellipse">
            <a:avLst/>
          </a:prstGeom>
          <a:solidFill>
            <a:schemeClr val="accent1">
              <a:tint val="100000"/>
              <a:satMod val="180000"/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5562600" y="6526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4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6951220" y="4665220"/>
            <a:ext cx="2192780" cy="2192780"/>
          </a:xfrm>
          <a:prstGeom prst="ellipse">
            <a:avLst/>
          </a:prstGeom>
          <a:solidFill>
            <a:schemeClr val="accent1">
              <a:tint val="75000"/>
              <a:shade val="50000"/>
              <a:satMod val="200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1600200" y="3705807"/>
            <a:ext cx="1195876" cy="1198294"/>
          </a:xfrm>
          <a:prstGeom prst="ellipse">
            <a:avLst/>
          </a:prstGeom>
          <a:solidFill>
            <a:schemeClr val="accent1">
              <a:tint val="75000"/>
              <a:satMod val="200000"/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6324600" y="228600"/>
            <a:ext cx="822960" cy="822960"/>
          </a:xfrm>
          <a:prstGeom prst="ellipse">
            <a:avLst/>
          </a:prstGeom>
          <a:solidFill>
            <a:schemeClr val="accent1">
              <a:tint val="90000"/>
              <a:satMod val="275000"/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8077200" y="6526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4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5410200" y="6324600"/>
            <a:ext cx="1524000" cy="533400"/>
          </a:xfrm>
          <a:prstGeom prst="rect">
            <a:avLst/>
          </a:prstGeom>
          <a:solidFill>
            <a:schemeClr val="accent1"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7" name="Oval 36"/>
          <p:cNvSpPr/>
          <p:nvPr/>
        </p:nvSpPr>
        <p:spPr>
          <a:xfrm>
            <a:off x="3011692" y="6526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4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357144"/>
            <a:ext cx="2974848" cy="384048"/>
          </a:xfrm>
          <a:prstGeom prst="rect">
            <a:avLst/>
          </a:prstGeom>
        </p:spPr>
        <p:txBody>
          <a:bodyPr vert="horz" anchor="ctr" anchorCtr="0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fld id="{53798762-CD3B-443B-9C9E-71B2CADD4352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357144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55448" y="6315075"/>
            <a:ext cx="1188720" cy="457200"/>
          </a:xfrm>
          <a:prstGeom prst="rect">
            <a:avLst/>
          </a:prstGeom>
          <a:noFill/>
        </p:spPr>
        <p:txBody>
          <a:bodyPr vert="horz" lIns="0" tIns="0" rIns="0" bIns="0" anchor="ctr" anchorCtr="1">
            <a:normAutofit/>
          </a:bodyPr>
          <a:lstStyle>
            <a:lvl1pPr algn="ctr">
              <a:defRPr sz="2800">
                <a:solidFill>
                  <a:schemeClr val="tx2"/>
                </a:solidFill>
              </a:defRPr>
            </a:lvl1pPr>
          </a:lstStyle>
          <a:p>
            <a:fld id="{694F7CA7-982B-4447-B8AB-DA3BDB595EA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sz="38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700"/>
        </a:spcBef>
        <a:buClr>
          <a:schemeClr val="accent2"/>
        </a:buClr>
        <a:buSzPct val="85000"/>
        <a:buFont typeface="Wingdings 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600"/>
        </a:spcBef>
        <a:buClr>
          <a:schemeClr val="accent1"/>
        </a:buClr>
        <a:buSzPct val="85000"/>
        <a:buFont typeface="Wingdings 2"/>
        <a:buChar char="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500"/>
        </a:spcBef>
        <a:buClr>
          <a:schemeClr val="accent3"/>
        </a:buClr>
        <a:buSzPct val="85000"/>
        <a:buFont typeface="Wingdings 2"/>
        <a:buChar char="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400"/>
        </a:spcBef>
        <a:buClr>
          <a:schemeClr val="accent4"/>
        </a:buClr>
        <a:buFont typeface="Wingdings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ct val="20000"/>
        </a:spcBef>
        <a:buClr>
          <a:schemeClr val="accent5"/>
        </a:buClr>
        <a:buFont typeface="Wingdings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ct val="20000"/>
        </a:spcBef>
        <a:buClr>
          <a:schemeClr val="accent5"/>
        </a:buClr>
        <a:buFont typeface="Wingdings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6"/>
        </a:buClr>
        <a:buFont typeface="Wingdings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2.xml"/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4.xml"/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7.xml"/><Relationship Id="rId2" Type="http://schemas.openxmlformats.org/officeDocument/2006/relationships/chart" Target="../charts/chart36.xml"/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8.xml"/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1.xml"/><Relationship Id="rId2" Type="http://schemas.openxmlformats.org/officeDocument/2006/relationships/chart" Target="../charts/chart40.xml"/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2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3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4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5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6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7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908720"/>
            <a:ext cx="8856984" cy="367240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r"/>
            <a:r>
              <a:rPr lang="ru-RU" sz="2800" b="1" cap="none" spc="0" dirty="0">
                <a:ln w="50800"/>
                <a:solidFill>
                  <a:srgbClr val="002060"/>
                </a:solidFill>
              </a:rPr>
              <a:t>ПСИХОЛОГИЧЕСКИЙ СТАТУС У ЛИЦ С РАЗНЫМ УРОВНЕМ ЗДОРОВЬЯ  В СЕВЕРНОМ РЕГИОНЕ </a:t>
            </a:r>
            <a:br>
              <a:rPr lang="ru-RU" sz="1600" b="1" cap="none" spc="0" dirty="0">
                <a:ln w="50800"/>
                <a:solidFill>
                  <a:srgbClr val="002060"/>
                </a:solidFill>
              </a:rPr>
            </a:br>
            <a:br>
              <a:rPr lang="ru-RU" sz="1600" b="1" cap="none" spc="0" dirty="0">
                <a:ln w="50800"/>
                <a:solidFill>
                  <a:srgbClr val="002060"/>
                </a:solidFill>
              </a:rPr>
            </a:br>
            <a:br>
              <a:rPr lang="ru-RU" sz="1600" b="1" cap="none" spc="0" dirty="0">
                <a:ln w="50800"/>
                <a:solidFill>
                  <a:srgbClr val="002060"/>
                </a:solidFill>
              </a:rPr>
            </a:br>
            <a:r>
              <a:rPr lang="ru-RU" sz="1600" b="1" cap="none" spc="0" dirty="0">
                <a:ln w="50800"/>
                <a:solidFill>
                  <a:srgbClr val="002060"/>
                </a:solidFill>
              </a:rPr>
              <a:t>Докладчик: В.А. Лобова, к. </a:t>
            </a:r>
            <a:r>
              <a:rPr lang="ru-RU" sz="1600" b="1" cap="none" spc="0" dirty="0" err="1">
                <a:ln w="50800"/>
                <a:solidFill>
                  <a:srgbClr val="002060"/>
                </a:solidFill>
              </a:rPr>
              <a:t>пс.н</a:t>
            </a:r>
            <a:r>
              <a:rPr lang="ru-RU" sz="1600" b="1" cap="none" spc="0" dirty="0">
                <a:ln w="50800"/>
                <a:solidFill>
                  <a:srgbClr val="002060"/>
                </a:solidFill>
              </a:rPr>
              <a:t>.</a:t>
            </a:r>
            <a:endParaRPr lang="ru-RU" sz="3600" b="1" cap="none" spc="0" dirty="0">
              <a:ln w="50800"/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6910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noFill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ЛИЧНОСТНЫЙ ПРОФИЛЬ БОЛЬНЫХ АГ В СЕВЕРНОМ РЕГИОНЕ (Т-баллы)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769200977"/>
              </p:ext>
            </p:extLst>
          </p:nvPr>
        </p:nvGraphicFramePr>
        <p:xfrm>
          <a:off x="457200" y="1524000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6086043"/>
            <a:ext cx="9144000" cy="830997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Примечание. Условные обозначения основных шкал СМОЛ: </a:t>
            </a:r>
            <a:r>
              <a:rPr lang="en-US" sz="1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Hs</a:t>
            </a: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−ипохондрия; </a:t>
            </a:r>
            <a:r>
              <a:rPr lang="en-US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</a:t>
            </a: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−депрессия; </a:t>
            </a:r>
            <a:r>
              <a:rPr lang="en-US" sz="1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Hy</a:t>
            </a: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−истерия; </a:t>
            </a:r>
            <a:r>
              <a:rPr lang="en-US" sz="1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Pd</a:t>
            </a: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−психопатия; </a:t>
            </a:r>
            <a:r>
              <a:rPr lang="en-US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Pa</a:t>
            </a: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−</a:t>
            </a:r>
            <a:r>
              <a:rPr lang="ru-RU" sz="1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паранойяльность</a:t>
            </a: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; </a:t>
            </a:r>
            <a:r>
              <a:rPr lang="en-US" sz="1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Pt</a:t>
            </a: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−психастения; </a:t>
            </a:r>
            <a:r>
              <a:rPr lang="en-US" sz="1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Sc</a:t>
            </a: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−</a:t>
            </a:r>
            <a:r>
              <a:rPr lang="ru-RU" sz="1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шизоидность</a:t>
            </a: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; </a:t>
            </a:r>
            <a:r>
              <a:rPr lang="en-US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Ma</a:t>
            </a: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−</a:t>
            </a:r>
            <a:r>
              <a:rPr lang="ru-RU" sz="1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гипомания</a:t>
            </a:r>
            <a:endParaRPr lang="ru-RU" sz="1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84168" y="1700808"/>
            <a:ext cx="2789418" cy="369332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b="1" dirty="0">
                <a:ln/>
                <a:solidFill>
                  <a:schemeClr val="accent3"/>
                </a:solidFill>
              </a:rPr>
              <a:t>некоренное население</a:t>
            </a:r>
          </a:p>
        </p:txBody>
      </p:sp>
    </p:spTree>
    <p:extLst>
      <p:ext uri="{BB962C8B-B14F-4D97-AF65-F5344CB8AC3E}">
        <p14:creationId xmlns:p14="http://schemas.microsoft.com/office/powerpoint/2010/main" val="2704850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ЛИЧНОСТНЫЙ ПРОФИЛЬ БОЛЬНЫХ С АГ (Т-баллы)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3456810"/>
              </p:ext>
            </p:extLst>
          </p:nvPr>
        </p:nvGraphicFramePr>
        <p:xfrm>
          <a:off x="457200" y="1524000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051720" y="1916832"/>
            <a:ext cx="904607" cy="33855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none" rtlCol="0">
            <a:spAutoFit/>
          </a:bodyPr>
          <a:lstStyle/>
          <a:p>
            <a:r>
              <a:rPr lang="ru-RU" sz="1600" b="1" dirty="0"/>
              <a:t>р=0,033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-1" y="6021288"/>
            <a:ext cx="9144001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Примечание. Условные обозначения основных шкал СМОЛ: </a:t>
            </a:r>
            <a:r>
              <a:rPr lang="en-US" sz="1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Hs</a:t>
            </a: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−ипохондрия; </a:t>
            </a:r>
            <a:r>
              <a:rPr lang="en-US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</a:t>
            </a: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−депрессия; </a:t>
            </a:r>
            <a:r>
              <a:rPr lang="en-US" sz="1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Hy</a:t>
            </a: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−истерия; </a:t>
            </a:r>
            <a:r>
              <a:rPr lang="en-US" sz="1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Pd</a:t>
            </a: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−психопатия; </a:t>
            </a:r>
            <a:r>
              <a:rPr lang="en-US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Pa</a:t>
            </a: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−</a:t>
            </a:r>
            <a:r>
              <a:rPr lang="ru-RU" sz="1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паранойяльность</a:t>
            </a: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; </a:t>
            </a:r>
            <a:r>
              <a:rPr lang="en-US" sz="1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Pt</a:t>
            </a: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−психастения; </a:t>
            </a:r>
            <a:r>
              <a:rPr lang="en-US" sz="1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Sc</a:t>
            </a: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−</a:t>
            </a:r>
            <a:r>
              <a:rPr lang="ru-RU" sz="1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шизоидность</a:t>
            </a: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; </a:t>
            </a:r>
            <a:r>
              <a:rPr lang="en-US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Ma</a:t>
            </a: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−</a:t>
            </a:r>
            <a:r>
              <a:rPr lang="ru-RU" sz="1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гипомания</a:t>
            </a:r>
            <a:endParaRPr lang="ru-RU" sz="1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967238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ЛИЧНОСТНЫЙ ПРОФИЛЬ ЛИЦ С ИБС (Т-баллы)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59421931"/>
              </p:ext>
            </p:extLst>
          </p:nvPr>
        </p:nvGraphicFramePr>
        <p:xfrm>
          <a:off x="457200" y="1524000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Прямая со стрелкой 5"/>
          <p:cNvCxnSpPr/>
          <p:nvPr/>
        </p:nvCxnSpPr>
        <p:spPr>
          <a:xfrm flipV="1">
            <a:off x="1043608" y="2492896"/>
            <a:ext cx="0" cy="2016224"/>
          </a:xfrm>
          <a:prstGeom prst="straightConnector1">
            <a:avLst/>
          </a:prstGeom>
          <a:ln w="508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V="1">
            <a:off x="2163679" y="3689321"/>
            <a:ext cx="0" cy="1440160"/>
          </a:xfrm>
          <a:prstGeom prst="straightConnector1">
            <a:avLst/>
          </a:prstGeom>
          <a:ln w="508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flipV="1">
            <a:off x="3059832" y="3284984"/>
            <a:ext cx="0" cy="1376536"/>
          </a:xfrm>
          <a:prstGeom prst="straightConnector1">
            <a:avLst/>
          </a:prstGeom>
          <a:ln w="508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95536" y="3429000"/>
            <a:ext cx="1105687" cy="369332"/>
          </a:xfrm>
          <a:prstGeom prst="rect">
            <a:avLst/>
          </a:prstGeom>
          <a:solidFill>
            <a:srgbClr val="002060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none" rtlCol="0">
            <a:spAutoFit/>
          </a:bodyPr>
          <a:lstStyle/>
          <a:p>
            <a:r>
              <a:rPr lang="ru-RU" b="1" dirty="0"/>
              <a:t>р </a:t>
            </a:r>
            <a:r>
              <a:rPr lang="en-US" b="1" dirty="0"/>
              <a:t>&lt;</a:t>
            </a:r>
            <a:r>
              <a:rPr lang="ru-RU" b="1" dirty="0"/>
              <a:t> 0,001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0" y="6085388"/>
            <a:ext cx="9144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Примечание. Условные обозначения основных шкал СМОЛ: </a:t>
            </a:r>
            <a:r>
              <a:rPr lang="en-US" sz="1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Hs</a:t>
            </a:r>
            <a:r>
              <a:rPr lang="ru-RU" sz="1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−ипохондрия; </a:t>
            </a:r>
            <a:r>
              <a:rPr lang="en-US" sz="1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</a:t>
            </a:r>
            <a:r>
              <a:rPr lang="ru-RU" sz="1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−депрессия; </a:t>
            </a:r>
            <a:r>
              <a:rPr lang="en-US" sz="1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Hy</a:t>
            </a:r>
            <a:r>
              <a:rPr lang="ru-RU" sz="1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−истерия; </a:t>
            </a:r>
            <a:r>
              <a:rPr lang="en-US" sz="1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Pd</a:t>
            </a:r>
            <a:r>
              <a:rPr lang="ru-RU" sz="1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−психопатия; </a:t>
            </a:r>
            <a:r>
              <a:rPr lang="en-US" sz="1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Pa</a:t>
            </a:r>
            <a:r>
              <a:rPr lang="ru-RU" sz="1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−</a:t>
            </a:r>
            <a:r>
              <a:rPr lang="ru-RU" sz="1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паранойяльность</a:t>
            </a:r>
            <a:r>
              <a:rPr lang="ru-RU" sz="1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; </a:t>
            </a:r>
            <a:r>
              <a:rPr lang="en-US" sz="1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Pt</a:t>
            </a:r>
            <a:r>
              <a:rPr lang="ru-RU" sz="1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−психастения; </a:t>
            </a:r>
            <a:r>
              <a:rPr lang="en-US" sz="1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Sc</a:t>
            </a:r>
            <a:r>
              <a:rPr lang="ru-RU" sz="1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−</a:t>
            </a:r>
            <a:r>
              <a:rPr lang="ru-RU" sz="1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шизоидность</a:t>
            </a:r>
            <a:r>
              <a:rPr lang="ru-RU" sz="1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; </a:t>
            </a:r>
            <a:r>
              <a:rPr lang="en-US" sz="1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Ma</a:t>
            </a:r>
            <a:r>
              <a:rPr lang="ru-RU" sz="1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−</a:t>
            </a:r>
            <a:r>
              <a:rPr lang="ru-RU" sz="1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гипомания</a:t>
            </a:r>
            <a:endParaRPr lang="ru-RU" sz="1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endParaRPr lang="ru-RU" sz="1400" dirty="0"/>
          </a:p>
        </p:txBody>
      </p:sp>
      <p:sp>
        <p:nvSpPr>
          <p:cNvPr id="3" name="TextBox 2"/>
          <p:cNvSpPr txBox="1"/>
          <p:nvPr/>
        </p:nvSpPr>
        <p:spPr>
          <a:xfrm>
            <a:off x="18797" y="1327375"/>
            <a:ext cx="2789418" cy="369332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b="1" dirty="0">
                <a:ln/>
                <a:solidFill>
                  <a:schemeClr val="accent3"/>
                </a:solidFill>
              </a:rPr>
              <a:t>некоренное население</a:t>
            </a:r>
          </a:p>
        </p:txBody>
      </p:sp>
    </p:spTree>
    <p:extLst>
      <p:ext uri="{BB962C8B-B14F-4D97-AF65-F5344CB8AC3E}">
        <p14:creationId xmlns:p14="http://schemas.microsoft.com/office/powerpoint/2010/main" val="12903944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ПРОФИЛЬ ЛИЧНОСТИ У СЛАВЯН И НЕНЦЕВ (СМОЛ-</a:t>
            </a:r>
            <a:r>
              <a:rPr lang="en-US" sz="28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MMPI</a:t>
            </a:r>
            <a:r>
              <a:rPr lang="ru-RU" sz="28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, Т-баллы)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896417883"/>
              </p:ext>
            </p:extLst>
          </p:nvPr>
        </p:nvGraphicFramePr>
        <p:xfrm>
          <a:off x="496938" y="1471682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95536" y="3264060"/>
            <a:ext cx="1002197" cy="36933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/>
          </a:sp3d>
        </p:spPr>
        <p:txBody>
          <a:bodyPr wrap="none" rtlCol="0">
            <a:spAutoFit/>
          </a:bodyPr>
          <a:lstStyle/>
          <a:p>
            <a:r>
              <a:rPr lang="ru-RU" b="1" dirty="0"/>
              <a:t>р=0,001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8267" y="5949280"/>
            <a:ext cx="9126942" cy="830997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Примечание. Условные обозначения основных шкал СМОЛ: </a:t>
            </a:r>
            <a:r>
              <a:rPr lang="en-US" sz="1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Hs</a:t>
            </a: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−ипохондрия; </a:t>
            </a:r>
            <a:r>
              <a:rPr lang="en-US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</a:t>
            </a: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−депрессия; </a:t>
            </a:r>
            <a:r>
              <a:rPr lang="en-US" sz="1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Hy</a:t>
            </a: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−истерия; </a:t>
            </a:r>
            <a:r>
              <a:rPr lang="en-US" sz="1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Pd</a:t>
            </a: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−психопатия; </a:t>
            </a:r>
            <a:r>
              <a:rPr lang="en-US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Pa</a:t>
            </a: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−</a:t>
            </a:r>
            <a:r>
              <a:rPr lang="ru-RU" sz="1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паранойяльность</a:t>
            </a: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; </a:t>
            </a:r>
            <a:r>
              <a:rPr lang="en-US" sz="1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Pt</a:t>
            </a: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−психастения; </a:t>
            </a:r>
            <a:r>
              <a:rPr lang="en-US" sz="1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Sc</a:t>
            </a: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−</a:t>
            </a:r>
            <a:r>
              <a:rPr lang="ru-RU" sz="1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шизоидность</a:t>
            </a: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; </a:t>
            </a:r>
            <a:r>
              <a:rPr lang="en-US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Ma</a:t>
            </a: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−</a:t>
            </a:r>
            <a:r>
              <a:rPr lang="ru-RU" sz="1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гипомания</a:t>
            </a:r>
            <a:endParaRPr lang="ru-RU" sz="1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27784" y="3861048"/>
            <a:ext cx="1002197" cy="36933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/>
          </a:sp3d>
        </p:spPr>
        <p:txBody>
          <a:bodyPr wrap="none" rtlCol="0">
            <a:spAutoFit/>
          </a:bodyPr>
          <a:lstStyle/>
          <a:p>
            <a:r>
              <a:rPr lang="ru-RU" b="1" dirty="0"/>
              <a:t>р=0,001</a:t>
            </a:r>
          </a:p>
        </p:txBody>
      </p:sp>
    </p:spTree>
    <p:extLst>
      <p:ext uri="{BB962C8B-B14F-4D97-AF65-F5344CB8AC3E}">
        <p14:creationId xmlns:p14="http://schemas.microsoft.com/office/powerpoint/2010/main" val="6638167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ПРОФИЛЬ ЛИЧНОСТИ У ЛИЦ С ИШЕМИЧЕСКОЙ БОЛЕЗНЬЮ СЕРДЦА (Т-баллы)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210799419"/>
              </p:ext>
            </p:extLst>
          </p:nvPr>
        </p:nvGraphicFramePr>
        <p:xfrm>
          <a:off x="457200" y="1524000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32017" y="6093296"/>
            <a:ext cx="8892480" cy="830997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Примечание. Условные обозначения основных шкал СМОЛ: </a:t>
            </a:r>
            <a:r>
              <a:rPr lang="en-US" sz="1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Hs</a:t>
            </a: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−ипохондрия; </a:t>
            </a:r>
            <a:r>
              <a:rPr lang="en-US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</a:t>
            </a: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−депрессия; </a:t>
            </a:r>
            <a:r>
              <a:rPr lang="en-US" sz="1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Hy</a:t>
            </a: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−истерия; </a:t>
            </a:r>
            <a:r>
              <a:rPr lang="en-US" sz="1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Pd</a:t>
            </a: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−психопатия; </a:t>
            </a:r>
            <a:r>
              <a:rPr lang="en-US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Pa</a:t>
            </a: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−</a:t>
            </a:r>
            <a:r>
              <a:rPr lang="ru-RU" sz="1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паранойяльность</a:t>
            </a: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; </a:t>
            </a:r>
            <a:r>
              <a:rPr lang="en-US" sz="1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Pt</a:t>
            </a: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−психастения; </a:t>
            </a:r>
            <a:r>
              <a:rPr lang="en-US" sz="1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Sc</a:t>
            </a: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−</a:t>
            </a:r>
            <a:r>
              <a:rPr lang="ru-RU" sz="1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шизоидность</a:t>
            </a: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; </a:t>
            </a:r>
            <a:r>
              <a:rPr lang="en-US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Ma</a:t>
            </a: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−</a:t>
            </a:r>
            <a:r>
              <a:rPr lang="ru-RU" sz="1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гипомания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76985" y="3573016"/>
            <a:ext cx="1019574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none" rtlCol="0">
            <a:spAutoFit/>
          </a:bodyPr>
          <a:lstStyle/>
          <a:p>
            <a:r>
              <a:rPr lang="ru-RU" b="1" dirty="0"/>
              <a:t>р=0,026</a:t>
            </a:r>
          </a:p>
        </p:txBody>
      </p:sp>
    </p:spTree>
    <p:extLst>
      <p:ext uri="{BB962C8B-B14F-4D97-AF65-F5344CB8AC3E}">
        <p14:creationId xmlns:p14="http://schemas.microsoft.com/office/powerpoint/2010/main" val="16310872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СТРЕССИРОВАННОСТЬ ЛИЦ С АГ В СЕВЕРНОМ РЕГИОНЕ (</a:t>
            </a:r>
            <a:r>
              <a:rPr lang="ru-RU" b="1" spc="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ус.ед</a:t>
            </a:r>
            <a:r>
              <a:rPr lang="ru-RU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.)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848580176"/>
              </p:ext>
            </p:extLst>
          </p:nvPr>
        </p:nvGraphicFramePr>
        <p:xfrm>
          <a:off x="457200" y="1524000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267744" y="3789040"/>
            <a:ext cx="860748" cy="307777"/>
          </a:xfrm>
          <a:prstGeom prst="rect">
            <a:avLst/>
          </a:prstGeom>
          <a:solidFill>
            <a:schemeClr val="accent1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none" rtlCol="0">
            <a:spAutoFit/>
          </a:bodyPr>
          <a:lstStyle/>
          <a:p>
            <a:r>
              <a:rPr lang="en-US" sz="1400" b="1" dirty="0"/>
              <a:t>p &lt; 0</a:t>
            </a:r>
            <a:r>
              <a:rPr lang="ru-RU" sz="1400" b="1" dirty="0"/>
              <a:t>,05</a:t>
            </a:r>
            <a:r>
              <a:rPr lang="en-US" sz="1400" b="1" dirty="0"/>
              <a:t> </a:t>
            </a:r>
            <a:endParaRPr lang="ru-RU" sz="1400" b="1" dirty="0"/>
          </a:p>
        </p:txBody>
      </p:sp>
    </p:spTree>
    <p:extLst>
      <p:ext uri="{BB962C8B-B14F-4D97-AF65-F5344CB8AC3E}">
        <p14:creationId xmlns:p14="http://schemas.microsoft.com/office/powerpoint/2010/main" val="12431094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СТРЕССИРОВАННОСТЬ  У  ЛИЦ С АГ В СЕВЕРНОМ РЕГИОНЕ (баллы)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47730119"/>
              </p:ext>
            </p:extLst>
          </p:nvPr>
        </p:nvGraphicFramePr>
        <p:xfrm>
          <a:off x="457200" y="1524000"/>
          <a:ext cx="4059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Объект 8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072782681"/>
              </p:ext>
            </p:extLst>
          </p:nvPr>
        </p:nvGraphicFramePr>
        <p:xfrm>
          <a:off x="4648200" y="1524000"/>
          <a:ext cx="4059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6019133"/>
            <a:ext cx="9108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 algn="ctr">
              <a:buAutoNum type="arabicPeriod"/>
            </a:pPr>
            <a:r>
              <a:rPr lang="ru-RU" sz="1200" b="1" dirty="0"/>
              <a:t>Пожалуй, я человек нервный; 2. Я очень беспокоюсь о своей работе; 3. Я часто ощущаю нервное напряжение;</a:t>
            </a:r>
          </a:p>
          <a:p>
            <a:pPr algn="ctr"/>
            <a:r>
              <a:rPr lang="ru-RU" sz="1200" b="1" dirty="0"/>
              <a:t>4. Моя повседневная деятельность вызывает большое напряжение; 5. Общаясь с людьми, я часто ощущаю нервное напряжение; 6. К концу дня я совершенно истощен физически и психически; 7. В моей семье часто возникают напряженные отношения</a:t>
            </a:r>
            <a:endParaRPr lang="ru-RU" sz="1200" dirty="0"/>
          </a:p>
          <a:p>
            <a:endParaRPr lang="ru-RU" sz="1200" dirty="0"/>
          </a:p>
        </p:txBody>
      </p:sp>
      <p:sp>
        <p:nvSpPr>
          <p:cNvPr id="3" name="TextBox 2"/>
          <p:cNvSpPr txBox="1"/>
          <p:nvPr/>
        </p:nvSpPr>
        <p:spPr>
          <a:xfrm>
            <a:off x="2555776" y="2636912"/>
            <a:ext cx="864096" cy="307777"/>
          </a:xfrm>
          <a:prstGeom prst="rect">
            <a:avLst/>
          </a:prstGeom>
          <a:solidFill>
            <a:schemeClr val="accent1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/>
              <a:t>р </a:t>
            </a:r>
            <a:r>
              <a:rPr lang="en-US" sz="1400" b="1" dirty="0"/>
              <a:t>&lt; </a:t>
            </a:r>
            <a:r>
              <a:rPr lang="ru-RU" sz="1400" b="1" dirty="0"/>
              <a:t>0,05</a:t>
            </a:r>
          </a:p>
        </p:txBody>
      </p:sp>
    </p:spTree>
    <p:extLst>
      <p:ext uri="{BB962C8B-B14F-4D97-AF65-F5344CB8AC3E}">
        <p14:creationId xmlns:p14="http://schemas.microsoft.com/office/powerpoint/2010/main" val="9089649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ГЕНДЕРНЫЕ РАЗЛИЧИЯ У ЛИЦ С АГ (баллы)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014589558"/>
              </p:ext>
            </p:extLst>
          </p:nvPr>
        </p:nvGraphicFramePr>
        <p:xfrm>
          <a:off x="457200" y="1524000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" y="6027003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 algn="ctr">
              <a:buAutoNum type="arabicPeriod"/>
            </a:pPr>
            <a:r>
              <a:rPr lang="ru-RU" sz="1200" b="1" dirty="0"/>
              <a:t>Пожалуй, я человек нервный; 2. Я очень беспокоюсь о своей работе; 3. Я часто ощущаю нервное напряжение;</a:t>
            </a:r>
          </a:p>
          <a:p>
            <a:pPr algn="ctr"/>
            <a:r>
              <a:rPr lang="ru-RU" sz="1200" b="1" dirty="0"/>
              <a:t>4. Моя повседневная деятельность вызывает большое напряжение; 5. Общаясь с людьми, я часто ощущаю нервное напряжение; 6. К концу дня я совершенно истощен физически и психически; 7. В моей семье часто возникают напряженные отношения</a:t>
            </a:r>
            <a:endParaRPr lang="ru-RU" sz="1200" dirty="0"/>
          </a:p>
          <a:p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13594197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СТРЕССИРОВАННОСТЬ ЛИЦ С АГ В СЕВЕРНОМ РЕГИОНЕ (</a:t>
            </a:r>
            <a:r>
              <a:rPr lang="ru-RU" b="1" spc="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ус.ед</a:t>
            </a:r>
            <a:r>
              <a:rPr lang="ru-RU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.)</a:t>
            </a:r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84615456"/>
              </p:ext>
            </p:extLst>
          </p:nvPr>
        </p:nvGraphicFramePr>
        <p:xfrm>
          <a:off x="457200" y="1524000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663426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МУЖЧИНЫ-СЛАВЯНЕ С ИШЕМИЧЕСКОЙ БОЛЕЗНЬЮ СЕРДЦА (баллы)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45301660"/>
              </p:ext>
            </p:extLst>
          </p:nvPr>
        </p:nvGraphicFramePr>
        <p:xfrm>
          <a:off x="457200" y="1524000"/>
          <a:ext cx="4059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Объект 5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705080658"/>
              </p:ext>
            </p:extLst>
          </p:nvPr>
        </p:nvGraphicFramePr>
        <p:xfrm>
          <a:off x="4648200" y="1524000"/>
          <a:ext cx="4059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9737" y="6085745"/>
            <a:ext cx="91342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 algn="ctr">
              <a:buAutoNum type="arabicPeriod"/>
            </a:pPr>
            <a:r>
              <a:rPr lang="ru-RU" sz="1200" b="1" dirty="0"/>
              <a:t>Пожалуй, я человек нервный; 2. Я очень беспокоюсь о своей работе; 3. Я часто ощущаю нервное напряжение;</a:t>
            </a:r>
          </a:p>
          <a:p>
            <a:pPr algn="ctr"/>
            <a:r>
              <a:rPr lang="ru-RU" sz="1200" b="1" dirty="0"/>
              <a:t>4. Моя повседневная деятельность вызывает большое напряжение; 5. Общаясь с людьми, я часто ощущаю нервное напряжение; 6. К концу дня я совершенно истощен физически и психически; 7. В моей семье часто возникают напряженные отношения</a:t>
            </a:r>
            <a:endParaRPr lang="ru-RU" sz="1200" dirty="0"/>
          </a:p>
          <a:p>
            <a:endParaRPr lang="ru-RU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5105783" y="4273351"/>
            <a:ext cx="813043" cy="307777"/>
          </a:xfrm>
          <a:prstGeom prst="rect">
            <a:avLst/>
          </a:prstGeom>
          <a:solidFill>
            <a:schemeClr val="accent1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none" rtlCol="0">
            <a:spAutoFit/>
          </a:bodyPr>
          <a:lstStyle/>
          <a:p>
            <a:r>
              <a:rPr lang="ru-RU" sz="1400" b="1" dirty="0"/>
              <a:t>р=0,014</a:t>
            </a:r>
            <a:endParaRPr lang="ru-RU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9737" y="1916832"/>
            <a:ext cx="1170898" cy="338554"/>
          </a:xfrm>
          <a:prstGeom prst="rect">
            <a:avLst/>
          </a:prstGeom>
          <a:solidFill>
            <a:srgbClr val="0070C0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none" rtlCol="0">
            <a:spAutoFit/>
          </a:bodyPr>
          <a:lstStyle/>
          <a:p>
            <a:r>
              <a:rPr lang="ru-RU" sz="1600" b="1" dirty="0"/>
              <a:t>мужчины</a:t>
            </a:r>
          </a:p>
        </p:txBody>
      </p:sp>
    </p:spTree>
    <p:extLst>
      <p:ext uri="{BB962C8B-B14F-4D97-AF65-F5344CB8AC3E}">
        <p14:creationId xmlns:p14="http://schemas.microsoft.com/office/powerpoint/2010/main" val="35825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ЦЕЛЬ ИССЛЕДОВАНИЯ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lnSpc>
                <a:spcPct val="200000"/>
              </a:lnSpc>
              <a:buNone/>
            </a:pPr>
            <a:r>
              <a:rPr lang="ru-RU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ИЗУЧЕНИЕ ПСИХОЛОГИЧЕСКОГО СТАТУСА У ЛИЦ С РАЗНЫМ УРОВНЕМ ЗДОРОВЬЯ В СЕВЕРНОМ РЕГИОНЕ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27057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noFill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СЛАВЯНЕ С ИШЕМИЧЕСКОЙ БОЛЕЗНЬЮ СЕРДЦА (баллы)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607610080"/>
              </p:ext>
            </p:extLst>
          </p:nvPr>
        </p:nvGraphicFramePr>
        <p:xfrm>
          <a:off x="457200" y="1524000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-12220" y="6161820"/>
            <a:ext cx="9144001" cy="1015663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marL="228600" indent="-228600" algn="ctr">
              <a:buAutoNum type="arabicPeriod"/>
            </a:pPr>
            <a:r>
              <a:rPr lang="ru-RU" sz="1200" b="1" dirty="0"/>
              <a:t>Пожалуй, я человек нервный; 2. Я очень беспокоюсь о своей работе; 3. Я часто ощущаю нервное напряжение;</a:t>
            </a:r>
          </a:p>
          <a:p>
            <a:pPr algn="ctr"/>
            <a:r>
              <a:rPr lang="ru-RU" sz="1200" b="1" dirty="0"/>
              <a:t>4. Моя повседневная деятельность вызывает большое напряжение; 5. Общаясь с людьми, я часто ощущаю нервное напряжение; 6. К концу дня я совершенно истощен физически и психически; 7. В моей семье часто возникают напряженные отношения</a:t>
            </a:r>
            <a:endParaRPr lang="ru-RU" sz="1200" dirty="0"/>
          </a:p>
          <a:p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29084070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СТРУКТУРА  ТРЕВОГИ У ЛИЦ С ССЗ</a:t>
            </a:r>
            <a:br>
              <a:rPr lang="ru-RU" sz="28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sz="28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(ИТТ, ус. ед.)</a:t>
            </a:r>
          </a:p>
        </p:txBody>
      </p:sp>
      <p:graphicFrame>
        <p:nvGraphicFramePr>
          <p:cNvPr id="10" name="Объект 9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566545932"/>
              </p:ext>
            </p:extLst>
          </p:nvPr>
        </p:nvGraphicFramePr>
        <p:xfrm>
          <a:off x="457200" y="1524000"/>
          <a:ext cx="4059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Объект 10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520138959"/>
              </p:ext>
            </p:extLst>
          </p:nvPr>
        </p:nvGraphicFramePr>
        <p:xfrm>
          <a:off x="4648200" y="1524000"/>
          <a:ext cx="4059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0" y="6093296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err="1"/>
              <a:t>Субшкалы</a:t>
            </a:r>
            <a:r>
              <a:rPr lang="ru-RU" sz="1400" b="1" dirty="0"/>
              <a:t> ИТТ обозначены: ЭД - эмоциональный дискомфорт, ACT - астенический компонент тревожности, ФОБ - </a:t>
            </a:r>
            <a:r>
              <a:rPr lang="ru-RU" sz="1400" b="1" dirty="0" err="1"/>
              <a:t>фобический</a:t>
            </a:r>
            <a:r>
              <a:rPr lang="ru-RU" sz="1400" b="1" dirty="0"/>
              <a:t> компонент тревожности, ОП - тревожная оценка перспективы, СЗ - социальная реакция защиты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71183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СТРУКТУРА  ТРЕВОЖНОСТИ  У  ЛИЦ  С  ССЗ (ИТТ, </a:t>
            </a:r>
            <a:r>
              <a:rPr lang="ru-RU" sz="2800" b="1" spc="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ус.ед</a:t>
            </a:r>
            <a:r>
              <a:rPr lang="ru-RU" sz="28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.)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981831862"/>
              </p:ext>
            </p:extLst>
          </p:nvPr>
        </p:nvGraphicFramePr>
        <p:xfrm>
          <a:off x="457200" y="1524000"/>
          <a:ext cx="4059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Объект 5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943186571"/>
              </p:ext>
            </p:extLst>
          </p:nvPr>
        </p:nvGraphicFramePr>
        <p:xfrm>
          <a:off x="4648200" y="1524000"/>
          <a:ext cx="4059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-21813" y="6165304"/>
            <a:ext cx="9144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err="1"/>
              <a:t>Субшкалы</a:t>
            </a:r>
            <a:r>
              <a:rPr lang="ru-RU" sz="1400" b="1" dirty="0"/>
              <a:t> ИТТ обозначены: ЭД - эмоциональный дискомфорт, ACT - астенический компонент тревожности, ФОБ - </a:t>
            </a:r>
            <a:r>
              <a:rPr lang="ru-RU" sz="1400" b="1" dirty="0" err="1"/>
              <a:t>фобический</a:t>
            </a:r>
            <a:r>
              <a:rPr lang="ru-RU" sz="1400" b="1" dirty="0"/>
              <a:t> компонент тревожности, ОП - тревожная оценка перспективы, СЗ - социальная реакция защиты</a:t>
            </a:r>
          </a:p>
        </p:txBody>
      </p:sp>
    </p:spTree>
    <p:extLst>
      <p:ext uri="{BB962C8B-B14F-4D97-AF65-F5344CB8AC3E}">
        <p14:creationId xmlns:p14="http://schemas.microsoft.com/office/powerpoint/2010/main" val="35590650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ЧАСТОТА  ТРЕВОЖНЫХ  РАССТРОЙСТВ  У  ЛИЦ  С  АГ (</a:t>
            </a:r>
            <a:r>
              <a:rPr lang="en-US" sz="32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HARS</a:t>
            </a:r>
            <a:r>
              <a:rPr lang="ru-RU" sz="32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, %)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223050827"/>
              </p:ext>
            </p:extLst>
          </p:nvPr>
        </p:nvGraphicFramePr>
        <p:xfrm>
          <a:off x="457200" y="1524000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638132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ТР</a:t>
            </a:r>
            <a:r>
              <a:rPr lang="en-US" dirty="0"/>
              <a:t> – </a:t>
            </a:r>
            <a:r>
              <a:rPr lang="ru-RU" dirty="0"/>
              <a:t>тревожные расстройства, </a:t>
            </a:r>
            <a:r>
              <a:rPr lang="en-US" dirty="0"/>
              <a:t>n = 151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58286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ВСТРЕЧАЕМОСТЬ  КОПИНГ-СТРАТЕГИЙ  У  ЛИЦ  С АГ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086279365"/>
              </p:ext>
            </p:extLst>
          </p:nvPr>
        </p:nvGraphicFramePr>
        <p:xfrm>
          <a:off x="457200" y="1524000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-36512" y="6093296"/>
            <a:ext cx="91805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/>
              <a:t>Примечание. </a:t>
            </a:r>
            <a:r>
              <a:rPr lang="ru-RU" sz="1400" b="1" dirty="0" err="1"/>
              <a:t>Копинг</a:t>
            </a:r>
            <a:r>
              <a:rPr lang="ru-RU" sz="1400" b="1" dirty="0"/>
              <a:t>-механизмы обозначены: РЗ – решение задач, Э – эмоции, И – избегание, О – отвлечение, СО – социальное отвлечение</a:t>
            </a:r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3942369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ТИПЫ  ПОИСКОВОГО  ПОВЕДЕНИЯ  У  СЕВЕРЯН  С АРТЕРИАЛЬНОЙ  ГИПЕРТОНИЕЙ (</a:t>
            </a:r>
            <a:r>
              <a:rPr lang="ru-RU" sz="2400" b="1" spc="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ус.ед</a:t>
            </a:r>
            <a:r>
              <a:rPr lang="ru-RU" sz="24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.)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79263691"/>
              </p:ext>
            </p:extLst>
          </p:nvPr>
        </p:nvGraphicFramePr>
        <p:xfrm>
          <a:off x="457200" y="1524000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-36512" y="6176273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Примечание. Условные обозначения: П –пассивное поведение, А – активное поведение, Х – хаотичное поведение, С – стереотипное поведение</a:t>
            </a:r>
          </a:p>
          <a:p>
            <a:endParaRPr lang="ru-RU" sz="1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15616" y="3933056"/>
            <a:ext cx="869149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none" rtlCol="0">
            <a:spAutoFit/>
          </a:bodyPr>
          <a:lstStyle/>
          <a:p>
            <a:r>
              <a:rPr lang="ru-RU" b="1" dirty="0"/>
              <a:t>р&lt;0,01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923928" y="2236222"/>
            <a:ext cx="869149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none" rtlCol="0">
            <a:spAutoFit/>
          </a:bodyPr>
          <a:lstStyle/>
          <a:p>
            <a:r>
              <a:rPr lang="ru-RU" b="1" dirty="0"/>
              <a:t>р&lt;0,01</a:t>
            </a:r>
          </a:p>
        </p:txBody>
      </p:sp>
    </p:spTree>
    <p:extLst>
      <p:ext uri="{BB962C8B-B14F-4D97-AF65-F5344CB8AC3E}">
        <p14:creationId xmlns:p14="http://schemas.microsoft.com/office/powerpoint/2010/main" val="25775584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КАЧЕСТВО ЗДОРОВЬЯ У ЛИЦ С АГ В СЕВЕРНОМ РЕГИОНЕ (</a:t>
            </a:r>
            <a:r>
              <a:rPr lang="en-US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SF-36</a:t>
            </a:r>
            <a:r>
              <a:rPr lang="ru-RU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,%)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235081501"/>
              </p:ext>
            </p:extLst>
          </p:nvPr>
        </p:nvGraphicFramePr>
        <p:xfrm>
          <a:off x="457200" y="1524000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4580" y="6165304"/>
            <a:ext cx="91294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/>
              <a:t>Шкалы опросника </a:t>
            </a:r>
            <a:r>
              <a:rPr lang="en-US" sz="1200" b="1" dirty="0"/>
              <a:t>SF</a:t>
            </a:r>
            <a:r>
              <a:rPr lang="ru-RU" sz="1200" b="1" dirty="0"/>
              <a:t>-36 обозначены: ФФ- физическое функционирование, РФ - ролевое функционирование, ФБ - физическая боль, ЗЦ - здоровье в целом, ЖЭ - жизненная энергия, СФ - социальное функционирование, ЭФ - эмоциональное функционирование; ПЗ - психическое здоровье</a:t>
            </a:r>
            <a:endParaRPr lang="ru-RU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7190066" y="5013176"/>
            <a:ext cx="1953933" cy="584775"/>
          </a:xfrm>
          <a:prstGeom prst="rect">
            <a:avLst/>
          </a:prstGeom>
          <a:solidFill>
            <a:schemeClr val="tx1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none" rtlCol="0">
            <a:spAutoFit/>
          </a:bodyPr>
          <a:lstStyle/>
          <a:p>
            <a:r>
              <a:rPr lang="ru-RU" sz="1600" b="1" dirty="0">
                <a:solidFill>
                  <a:schemeClr val="accent1">
                    <a:lumMod val="50000"/>
                  </a:schemeClr>
                </a:solidFill>
              </a:rPr>
              <a:t>Лица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</a:rPr>
              <a:t> c 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</a:rPr>
              <a:t>АГ,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</a:rPr>
              <a:t> n=45</a:t>
            </a:r>
          </a:p>
          <a:p>
            <a:r>
              <a:rPr lang="ru-RU" sz="1600" b="1" dirty="0">
                <a:solidFill>
                  <a:schemeClr val="accent1">
                    <a:lumMod val="50000"/>
                  </a:schemeClr>
                </a:solidFill>
              </a:rPr>
              <a:t>Лица без АГ, 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</a:rPr>
              <a:t>n=55 </a:t>
            </a:r>
            <a:endParaRPr lang="ru-RU" sz="16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2756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ЗДОРОВЬЕ  И  СОЦИАЛЬНЫЕ  ФАКТОРЫ: </a:t>
            </a:r>
            <a:br>
              <a:rPr lang="ru-RU" sz="32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sz="32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КОРРЕЛЯЦИОННЫЕ  СВЯЗИ </a:t>
            </a:r>
          </a:p>
        </p:txBody>
      </p:sp>
      <p:sp>
        <p:nvSpPr>
          <p:cNvPr id="4" name="Овал 3"/>
          <p:cNvSpPr/>
          <p:nvPr/>
        </p:nvSpPr>
        <p:spPr>
          <a:xfrm>
            <a:off x="0" y="2520171"/>
            <a:ext cx="2520000" cy="1800000"/>
          </a:xfrm>
          <a:prstGeom prst="ellipse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САМООЦЕНКА ЗДОРОВЬЯ</a:t>
            </a:r>
          </a:p>
        </p:txBody>
      </p:sp>
      <p:sp>
        <p:nvSpPr>
          <p:cNvPr id="5" name="Овал 4"/>
          <p:cNvSpPr/>
          <p:nvPr/>
        </p:nvSpPr>
        <p:spPr>
          <a:xfrm>
            <a:off x="395536" y="5570090"/>
            <a:ext cx="1260000" cy="1260000"/>
          </a:xfrm>
          <a:prstGeom prst="ellipse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возраст</a:t>
            </a:r>
          </a:p>
        </p:txBody>
      </p:sp>
      <p:sp>
        <p:nvSpPr>
          <p:cNvPr id="7" name="Овал 6"/>
          <p:cNvSpPr/>
          <p:nvPr/>
        </p:nvSpPr>
        <p:spPr>
          <a:xfrm>
            <a:off x="3923928" y="3975434"/>
            <a:ext cx="1260000" cy="1260000"/>
          </a:xfrm>
          <a:prstGeom prst="ellipse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семья</a:t>
            </a:r>
          </a:p>
        </p:txBody>
      </p:sp>
      <p:sp>
        <p:nvSpPr>
          <p:cNvPr id="8" name="Овал 7"/>
          <p:cNvSpPr/>
          <p:nvPr/>
        </p:nvSpPr>
        <p:spPr>
          <a:xfrm>
            <a:off x="7596336" y="4365104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3956983" y="1312425"/>
            <a:ext cx="1260000" cy="1260000"/>
          </a:xfrm>
          <a:prstGeom prst="ellipse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образование</a:t>
            </a:r>
          </a:p>
        </p:txBody>
      </p:sp>
      <p:sp>
        <p:nvSpPr>
          <p:cNvPr id="10" name="Овал 9"/>
          <p:cNvSpPr/>
          <p:nvPr/>
        </p:nvSpPr>
        <p:spPr>
          <a:xfrm>
            <a:off x="3883793" y="2635975"/>
            <a:ext cx="1260000" cy="1260000"/>
          </a:xfrm>
          <a:prstGeom prst="ellipse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профессия</a:t>
            </a:r>
          </a:p>
        </p:txBody>
      </p:sp>
      <p:sp>
        <p:nvSpPr>
          <p:cNvPr id="12" name="Овал 11"/>
          <p:cNvSpPr/>
          <p:nvPr/>
        </p:nvSpPr>
        <p:spPr>
          <a:xfrm flipH="1">
            <a:off x="3923928" y="5339886"/>
            <a:ext cx="1260000" cy="1260000"/>
          </a:xfrm>
          <a:prstGeom prst="ellipse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социальная защищенность</a:t>
            </a:r>
          </a:p>
        </p:txBody>
      </p:sp>
      <p:cxnSp>
        <p:nvCxnSpPr>
          <p:cNvPr id="14" name="Прямая со стрелкой 13"/>
          <p:cNvCxnSpPr/>
          <p:nvPr/>
        </p:nvCxnSpPr>
        <p:spPr>
          <a:xfrm flipV="1">
            <a:off x="1655536" y="1857910"/>
            <a:ext cx="2268392" cy="662262"/>
          </a:xfrm>
          <a:prstGeom prst="straightConnector1">
            <a:avLst/>
          </a:prstGeom>
          <a:ln w="63500">
            <a:solidFill>
              <a:srgbClr val="C00000"/>
            </a:solidFill>
            <a:headEnd type="arrow"/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2051720" y="4149080"/>
            <a:ext cx="1872208" cy="1512168"/>
          </a:xfrm>
          <a:prstGeom prst="straightConnector1">
            <a:avLst/>
          </a:prstGeom>
          <a:ln w="63500">
            <a:solidFill>
              <a:srgbClr val="C00000"/>
            </a:solidFill>
            <a:headEnd type="arrow"/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2508924" y="3822729"/>
            <a:ext cx="1350606" cy="758399"/>
          </a:xfrm>
          <a:prstGeom prst="straightConnector1">
            <a:avLst/>
          </a:prstGeom>
          <a:ln w="63500">
            <a:solidFill>
              <a:srgbClr val="C00000"/>
            </a:solidFill>
            <a:headEnd type="arrow"/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V="1">
            <a:off x="2520000" y="2931441"/>
            <a:ext cx="1419429" cy="314925"/>
          </a:xfrm>
          <a:prstGeom prst="straightConnector1">
            <a:avLst/>
          </a:prstGeom>
          <a:ln w="63500">
            <a:solidFill>
              <a:srgbClr val="C00000"/>
            </a:solidFill>
            <a:headEnd type="arrow"/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endCxn id="5" idx="0"/>
          </p:cNvCxnSpPr>
          <p:nvPr/>
        </p:nvCxnSpPr>
        <p:spPr>
          <a:xfrm>
            <a:off x="1025536" y="4365104"/>
            <a:ext cx="0" cy="1204986"/>
          </a:xfrm>
          <a:prstGeom prst="straightConnector1">
            <a:avLst/>
          </a:prstGeom>
          <a:ln w="63500">
            <a:solidFill>
              <a:srgbClr val="C00000"/>
            </a:solidFill>
            <a:headEnd type="arrow"/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 rot="2261274">
            <a:off x="1023871" y="5337812"/>
            <a:ext cx="1368683" cy="461665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r = 0</a:t>
            </a:r>
            <a:r>
              <a:rPr lang="ru-RU" sz="2400" b="1" dirty="0"/>
              <a:t>,</a:t>
            </a:r>
            <a:r>
              <a:rPr lang="en-US" sz="2400" b="1" dirty="0"/>
              <a:t>17</a:t>
            </a:r>
            <a:endParaRPr lang="ru-RU" sz="2400" b="1" dirty="0"/>
          </a:p>
        </p:txBody>
      </p:sp>
      <p:sp>
        <p:nvSpPr>
          <p:cNvPr id="50" name="TextBox 49"/>
          <p:cNvSpPr txBox="1"/>
          <p:nvPr/>
        </p:nvSpPr>
        <p:spPr>
          <a:xfrm rot="2593385">
            <a:off x="2651601" y="4573289"/>
            <a:ext cx="1412470" cy="461665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r = 0</a:t>
            </a:r>
            <a:r>
              <a:rPr lang="ru-RU" sz="2400" b="1" dirty="0"/>
              <a:t>,36</a:t>
            </a:r>
            <a:endParaRPr lang="ru-RU" sz="2400" dirty="0"/>
          </a:p>
        </p:txBody>
      </p:sp>
      <p:sp>
        <p:nvSpPr>
          <p:cNvPr id="51" name="TextBox 50"/>
          <p:cNvSpPr txBox="1"/>
          <p:nvPr/>
        </p:nvSpPr>
        <p:spPr>
          <a:xfrm rot="1536634">
            <a:off x="2731218" y="3591897"/>
            <a:ext cx="1254122" cy="461665"/>
          </a:xfrm>
          <a:prstGeom prst="rect">
            <a:avLst/>
          </a:prstGeom>
          <a:solidFill>
            <a:schemeClr val="tx1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r = 0</a:t>
            </a:r>
            <a:r>
              <a:rPr lang="ru-RU" sz="2400" b="1" dirty="0">
                <a:solidFill>
                  <a:srgbClr val="C00000"/>
                </a:solidFill>
              </a:rPr>
              <a:t>,40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 rot="20770003">
            <a:off x="2387830" y="2447719"/>
            <a:ext cx="1437030" cy="461665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r = 0</a:t>
            </a:r>
            <a:r>
              <a:rPr lang="ru-RU" sz="2400" b="1" dirty="0"/>
              <a:t>,49</a:t>
            </a:r>
            <a:endParaRPr lang="ru-RU" sz="2400" dirty="0"/>
          </a:p>
        </p:txBody>
      </p:sp>
      <p:sp>
        <p:nvSpPr>
          <p:cNvPr id="56" name="TextBox 55"/>
          <p:cNvSpPr txBox="1"/>
          <p:nvPr/>
        </p:nvSpPr>
        <p:spPr>
          <a:xfrm rot="20339136">
            <a:off x="1984431" y="1627078"/>
            <a:ext cx="1487755" cy="461665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r = 0</a:t>
            </a:r>
            <a:r>
              <a:rPr lang="ru-RU" sz="2400" b="1" dirty="0"/>
              <a:t>,62</a:t>
            </a:r>
            <a:endParaRPr lang="ru-RU" sz="2400" dirty="0"/>
          </a:p>
        </p:txBody>
      </p:sp>
      <p:sp>
        <p:nvSpPr>
          <p:cNvPr id="6" name="Овал 5"/>
          <p:cNvSpPr/>
          <p:nvPr/>
        </p:nvSpPr>
        <p:spPr>
          <a:xfrm>
            <a:off x="6624000" y="2610823"/>
            <a:ext cx="2520000" cy="1800000"/>
          </a:xfrm>
          <a:prstGeom prst="ellipse">
            <a:avLst/>
          </a:prstGeom>
          <a:solidFill>
            <a:srgbClr val="00B050"/>
          </a:solidFill>
          <a:scene3d>
            <a:camera prst="orthographicFront"/>
            <a:lightRig rig="flat" dir="tl">
              <a:rot lat="0" lon="0" rev="6600000"/>
            </a:lightRig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ЗАБОТА О ЗДОРОВЬЕ</a:t>
            </a:r>
          </a:p>
        </p:txBody>
      </p:sp>
      <p:cxnSp>
        <p:nvCxnSpPr>
          <p:cNvPr id="52" name="Прямая со стрелкой 51"/>
          <p:cNvCxnSpPr/>
          <p:nvPr/>
        </p:nvCxnSpPr>
        <p:spPr>
          <a:xfrm>
            <a:off x="5220072" y="1857910"/>
            <a:ext cx="1944216" cy="855618"/>
          </a:xfrm>
          <a:prstGeom prst="straightConnector1">
            <a:avLst/>
          </a:prstGeom>
          <a:ln w="63500">
            <a:solidFill>
              <a:srgbClr val="C00000"/>
            </a:solidFill>
            <a:headEnd type="arrow"/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 rot="1285922">
            <a:off x="5739616" y="1811744"/>
            <a:ext cx="12000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r = 0</a:t>
            </a:r>
            <a:r>
              <a:rPr lang="ru-RU" sz="2400" b="1" dirty="0"/>
              <a:t>,58</a:t>
            </a:r>
            <a:endParaRPr lang="ru-RU" sz="2400" dirty="0"/>
          </a:p>
        </p:txBody>
      </p:sp>
      <p:cxnSp>
        <p:nvCxnSpPr>
          <p:cNvPr id="53" name="Прямая со стрелкой 52"/>
          <p:cNvCxnSpPr/>
          <p:nvPr/>
        </p:nvCxnSpPr>
        <p:spPr>
          <a:xfrm flipH="1" flipV="1">
            <a:off x="5119530" y="2996952"/>
            <a:ext cx="1540702" cy="346576"/>
          </a:xfrm>
          <a:prstGeom prst="straightConnector1">
            <a:avLst/>
          </a:prstGeom>
          <a:ln w="63500">
            <a:solidFill>
              <a:srgbClr val="C00000"/>
            </a:solidFill>
            <a:headEnd type="arrow"/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 rot="765011">
            <a:off x="5388778" y="2559320"/>
            <a:ext cx="1193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r = 0</a:t>
            </a:r>
            <a:r>
              <a:rPr lang="ru-RU" sz="2400" b="1" dirty="0"/>
              <a:t>,34</a:t>
            </a:r>
            <a:endParaRPr lang="ru-RU" dirty="0"/>
          </a:p>
        </p:txBody>
      </p:sp>
      <p:cxnSp>
        <p:nvCxnSpPr>
          <p:cNvPr id="61" name="Прямая со стрелкой 60"/>
          <p:cNvCxnSpPr/>
          <p:nvPr/>
        </p:nvCxnSpPr>
        <p:spPr>
          <a:xfrm flipV="1">
            <a:off x="5220072" y="4301932"/>
            <a:ext cx="1872208" cy="1580772"/>
          </a:xfrm>
          <a:prstGeom prst="straightConnector1">
            <a:avLst/>
          </a:prstGeom>
          <a:ln w="63500">
            <a:solidFill>
              <a:srgbClr val="C00000"/>
            </a:solidFill>
            <a:headEnd type="arrow"/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 rot="19261674">
            <a:off x="5295335" y="4674331"/>
            <a:ext cx="1209690" cy="461665"/>
          </a:xfrm>
          <a:prstGeom prst="rect">
            <a:avLst/>
          </a:prstGeom>
          <a:solidFill>
            <a:schemeClr val="tx1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r = 0</a:t>
            </a:r>
            <a:r>
              <a:rPr lang="ru-RU" sz="2400" b="1" dirty="0">
                <a:solidFill>
                  <a:srgbClr val="C00000"/>
                </a:solidFill>
              </a:rPr>
              <a:t>,30</a:t>
            </a:r>
            <a:endParaRPr lang="ru-RU" sz="2400" dirty="0">
              <a:solidFill>
                <a:srgbClr val="C00000"/>
              </a:solidFill>
            </a:endParaRPr>
          </a:p>
        </p:txBody>
      </p:sp>
      <p:cxnSp>
        <p:nvCxnSpPr>
          <p:cNvPr id="64" name="Прямая со стрелкой 63"/>
          <p:cNvCxnSpPr/>
          <p:nvPr/>
        </p:nvCxnSpPr>
        <p:spPr>
          <a:xfrm flipV="1">
            <a:off x="5222732" y="3822729"/>
            <a:ext cx="1437500" cy="758399"/>
          </a:xfrm>
          <a:prstGeom prst="straightConnector1">
            <a:avLst/>
          </a:prstGeom>
          <a:ln w="63500">
            <a:solidFill>
              <a:srgbClr val="C00000"/>
            </a:solidFill>
            <a:headEnd type="arrow"/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 rot="19857138">
            <a:off x="5144068" y="3698412"/>
            <a:ext cx="12048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r = 0</a:t>
            </a:r>
            <a:r>
              <a:rPr lang="ru-RU" sz="2400" b="1" dirty="0"/>
              <a:t>,28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5538782" y="6550223"/>
            <a:ext cx="36052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/>
              <a:t>Опросник качества жизни О. </a:t>
            </a:r>
            <a:r>
              <a:rPr lang="ru-RU" sz="1400" b="1" dirty="0" err="1"/>
              <a:t>Копиной</a:t>
            </a:r>
            <a:endParaRPr lang="ru-RU" sz="1400" b="1" dirty="0"/>
          </a:p>
        </p:txBody>
      </p:sp>
    </p:spTree>
    <p:extLst>
      <p:ext uri="{BB962C8B-B14F-4D97-AF65-F5344CB8AC3E}">
        <p14:creationId xmlns:p14="http://schemas.microsoft.com/office/powerpoint/2010/main" val="33810811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КАЧЕСТВО ЖИЗНИ: КОРРЕЛЯЦИОННЫЕ СВЯЗИ</a:t>
            </a:r>
          </a:p>
        </p:txBody>
      </p:sp>
      <p:sp>
        <p:nvSpPr>
          <p:cNvPr id="3" name="Овал 2"/>
          <p:cNvSpPr/>
          <p:nvPr/>
        </p:nvSpPr>
        <p:spPr>
          <a:xfrm>
            <a:off x="31046" y="2471352"/>
            <a:ext cx="2160000" cy="21600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КАЧЕСТВО ПИТАНИЯ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345126" y="1376049"/>
            <a:ext cx="2520000" cy="54000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образование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378660" y="4122248"/>
            <a:ext cx="2520000" cy="54000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социальная защищенность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400650" y="3142042"/>
            <a:ext cx="2520000" cy="54000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профессия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419872" y="2291184"/>
            <a:ext cx="2520000" cy="54000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сфера деятельности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400650" y="5197725"/>
            <a:ext cx="2520000" cy="54000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семейное положение</a:t>
            </a:r>
          </a:p>
        </p:txBody>
      </p:sp>
      <p:cxnSp>
        <p:nvCxnSpPr>
          <p:cNvPr id="10" name="Прямая со стрелкой 9"/>
          <p:cNvCxnSpPr>
            <a:endCxn id="4" idx="1"/>
          </p:cNvCxnSpPr>
          <p:nvPr/>
        </p:nvCxnSpPr>
        <p:spPr>
          <a:xfrm flipV="1">
            <a:off x="1619672" y="1646049"/>
            <a:ext cx="1725454" cy="918855"/>
          </a:xfrm>
          <a:prstGeom prst="straightConnector1">
            <a:avLst/>
          </a:prstGeom>
          <a:ln w="63500">
            <a:solidFill>
              <a:srgbClr val="7030A0"/>
            </a:solidFill>
            <a:headEnd type="arrow"/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endCxn id="7" idx="1"/>
          </p:cNvCxnSpPr>
          <p:nvPr/>
        </p:nvCxnSpPr>
        <p:spPr>
          <a:xfrm flipV="1">
            <a:off x="2041056" y="2561184"/>
            <a:ext cx="1378816" cy="418002"/>
          </a:xfrm>
          <a:prstGeom prst="straightConnector1">
            <a:avLst/>
          </a:prstGeom>
          <a:ln w="63500">
            <a:solidFill>
              <a:srgbClr val="7030A0"/>
            </a:solidFill>
            <a:headEnd type="arrow"/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endCxn id="6" idx="1"/>
          </p:cNvCxnSpPr>
          <p:nvPr/>
        </p:nvCxnSpPr>
        <p:spPr>
          <a:xfrm>
            <a:off x="2225596" y="3412042"/>
            <a:ext cx="1175054" cy="0"/>
          </a:xfrm>
          <a:prstGeom prst="straightConnector1">
            <a:avLst/>
          </a:prstGeom>
          <a:ln w="63500">
            <a:solidFill>
              <a:srgbClr val="7030A0"/>
            </a:solidFill>
            <a:headEnd type="arrow"/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endCxn id="5" idx="1"/>
          </p:cNvCxnSpPr>
          <p:nvPr/>
        </p:nvCxnSpPr>
        <p:spPr>
          <a:xfrm>
            <a:off x="2041056" y="4050553"/>
            <a:ext cx="1337604" cy="341695"/>
          </a:xfrm>
          <a:prstGeom prst="straightConnector1">
            <a:avLst/>
          </a:prstGeom>
          <a:ln w="63500">
            <a:solidFill>
              <a:srgbClr val="7030A0"/>
            </a:solidFill>
            <a:headEnd type="arrow"/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8" idx="1"/>
          </p:cNvCxnSpPr>
          <p:nvPr/>
        </p:nvCxnSpPr>
        <p:spPr>
          <a:xfrm flipH="1" flipV="1">
            <a:off x="1713516" y="4461017"/>
            <a:ext cx="1687134" cy="1006708"/>
          </a:xfrm>
          <a:prstGeom prst="straightConnector1">
            <a:avLst/>
          </a:prstGeom>
          <a:ln w="63500">
            <a:solidFill>
              <a:srgbClr val="7030A0"/>
            </a:solidFill>
            <a:headEnd type="arrow"/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 rot="19986275">
            <a:off x="1982102" y="1620948"/>
            <a:ext cx="100059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solidFill>
                  <a:srgbClr val="C00000"/>
                </a:solidFill>
              </a:rPr>
              <a:t>r</a:t>
            </a:r>
            <a:r>
              <a:rPr lang="ru-RU" sz="2200" b="1" dirty="0">
                <a:solidFill>
                  <a:srgbClr val="C00000"/>
                </a:solidFill>
              </a:rPr>
              <a:t>=0,50</a:t>
            </a:r>
          </a:p>
        </p:txBody>
      </p:sp>
      <p:sp>
        <p:nvSpPr>
          <p:cNvPr id="28" name="TextBox 27"/>
          <p:cNvSpPr txBox="1"/>
          <p:nvPr/>
        </p:nvSpPr>
        <p:spPr>
          <a:xfrm rot="20832703">
            <a:off x="2192255" y="2164868"/>
            <a:ext cx="95571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solidFill>
                  <a:srgbClr val="C00000"/>
                </a:solidFill>
              </a:rPr>
              <a:t>r</a:t>
            </a:r>
            <a:r>
              <a:rPr lang="ru-RU" sz="2200" b="1" dirty="0">
                <a:solidFill>
                  <a:srgbClr val="C00000"/>
                </a:solidFill>
              </a:rPr>
              <a:t>=0,41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314325" y="2979186"/>
            <a:ext cx="98937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solidFill>
                  <a:srgbClr val="7030A0"/>
                </a:solidFill>
              </a:rPr>
              <a:t>r</a:t>
            </a:r>
            <a:r>
              <a:rPr lang="ru-RU" sz="2200" b="1" dirty="0">
                <a:solidFill>
                  <a:srgbClr val="7030A0"/>
                </a:solidFill>
              </a:rPr>
              <a:t>=0,36</a:t>
            </a:r>
          </a:p>
        </p:txBody>
      </p:sp>
      <p:sp>
        <p:nvSpPr>
          <p:cNvPr id="30" name="TextBox 29"/>
          <p:cNvSpPr txBox="1"/>
          <p:nvPr/>
        </p:nvSpPr>
        <p:spPr>
          <a:xfrm rot="937596">
            <a:off x="2318332" y="3731879"/>
            <a:ext cx="9813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solidFill>
                  <a:srgbClr val="7030A0"/>
                </a:solidFill>
              </a:rPr>
              <a:t>r</a:t>
            </a:r>
            <a:r>
              <a:rPr lang="ru-RU" sz="2200" b="1" dirty="0">
                <a:solidFill>
                  <a:srgbClr val="7030A0"/>
                </a:solidFill>
              </a:rPr>
              <a:t>=0,34</a:t>
            </a:r>
          </a:p>
        </p:txBody>
      </p:sp>
      <p:sp>
        <p:nvSpPr>
          <p:cNvPr id="31" name="TextBox 30"/>
          <p:cNvSpPr txBox="1"/>
          <p:nvPr/>
        </p:nvSpPr>
        <p:spPr>
          <a:xfrm rot="1790066">
            <a:off x="2267216" y="4501188"/>
            <a:ext cx="98937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solidFill>
                  <a:srgbClr val="7030A0"/>
                </a:solidFill>
              </a:rPr>
              <a:t>r</a:t>
            </a:r>
            <a:r>
              <a:rPr lang="ru-RU" sz="2200" b="1" dirty="0">
                <a:solidFill>
                  <a:srgbClr val="7030A0"/>
                </a:solidFill>
              </a:rPr>
              <a:t>=0,24</a:t>
            </a:r>
          </a:p>
        </p:txBody>
      </p:sp>
      <p:sp>
        <p:nvSpPr>
          <p:cNvPr id="32" name="Овал 31"/>
          <p:cNvSpPr/>
          <p:nvPr/>
        </p:nvSpPr>
        <p:spPr>
          <a:xfrm>
            <a:off x="6952610" y="2471352"/>
            <a:ext cx="2160000" cy="21600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2800" b="1" dirty="0">
                <a:ln/>
                <a:solidFill>
                  <a:schemeClr val="accent3"/>
                </a:solidFill>
              </a:rPr>
              <a:t>ОТДЫХ</a:t>
            </a:r>
          </a:p>
        </p:txBody>
      </p:sp>
      <p:cxnSp>
        <p:nvCxnSpPr>
          <p:cNvPr id="33" name="Прямая со стрелкой 32"/>
          <p:cNvCxnSpPr/>
          <p:nvPr/>
        </p:nvCxnSpPr>
        <p:spPr>
          <a:xfrm>
            <a:off x="5865126" y="1743256"/>
            <a:ext cx="1875226" cy="728097"/>
          </a:xfrm>
          <a:prstGeom prst="straightConnector1">
            <a:avLst/>
          </a:prstGeom>
          <a:ln w="63500">
            <a:solidFill>
              <a:srgbClr val="7030A0"/>
            </a:solidFill>
            <a:headEnd type="arrow"/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Прямоугольник 37"/>
          <p:cNvSpPr/>
          <p:nvPr/>
        </p:nvSpPr>
        <p:spPr>
          <a:xfrm rot="1217922">
            <a:off x="6443030" y="1700605"/>
            <a:ext cx="96661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>
                <a:solidFill>
                  <a:srgbClr val="C00000"/>
                </a:solidFill>
              </a:rPr>
              <a:t>r</a:t>
            </a:r>
            <a:r>
              <a:rPr lang="ru-RU" sz="2200" b="1" dirty="0">
                <a:solidFill>
                  <a:srgbClr val="C00000"/>
                </a:solidFill>
              </a:rPr>
              <a:t>=0,55</a:t>
            </a:r>
          </a:p>
        </p:txBody>
      </p:sp>
      <p:cxnSp>
        <p:nvCxnSpPr>
          <p:cNvPr id="39" name="Прямая со стрелкой 38"/>
          <p:cNvCxnSpPr>
            <a:stCxn id="6" idx="3"/>
            <a:endCxn id="32" idx="2"/>
          </p:cNvCxnSpPr>
          <p:nvPr/>
        </p:nvCxnSpPr>
        <p:spPr>
          <a:xfrm>
            <a:off x="5920650" y="3412042"/>
            <a:ext cx="1031960" cy="139310"/>
          </a:xfrm>
          <a:prstGeom prst="straightConnector1">
            <a:avLst/>
          </a:prstGeom>
          <a:ln w="63500">
            <a:solidFill>
              <a:srgbClr val="7030A0"/>
            </a:solidFill>
            <a:headEnd type="arrow"/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Прямоугольник 44"/>
          <p:cNvSpPr/>
          <p:nvPr/>
        </p:nvSpPr>
        <p:spPr>
          <a:xfrm rot="584974">
            <a:off x="5947071" y="2956922"/>
            <a:ext cx="97860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>
                <a:solidFill>
                  <a:srgbClr val="C00000"/>
                </a:solidFill>
              </a:rPr>
              <a:t>r</a:t>
            </a:r>
            <a:r>
              <a:rPr lang="ru-RU" sz="2200" b="1" dirty="0">
                <a:solidFill>
                  <a:srgbClr val="C00000"/>
                </a:solidFill>
              </a:rPr>
              <a:t>=0,43</a:t>
            </a:r>
          </a:p>
        </p:txBody>
      </p:sp>
      <p:cxnSp>
        <p:nvCxnSpPr>
          <p:cNvPr id="46" name="Прямая со стрелкой 45"/>
          <p:cNvCxnSpPr>
            <a:stCxn id="7" idx="3"/>
          </p:cNvCxnSpPr>
          <p:nvPr/>
        </p:nvCxnSpPr>
        <p:spPr>
          <a:xfrm>
            <a:off x="5939872" y="2561184"/>
            <a:ext cx="1224416" cy="418002"/>
          </a:xfrm>
          <a:prstGeom prst="straightConnector1">
            <a:avLst/>
          </a:prstGeom>
          <a:ln w="63500">
            <a:solidFill>
              <a:srgbClr val="7030A0"/>
            </a:solidFill>
            <a:headEnd type="arrow"/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Прямоугольник 50"/>
          <p:cNvSpPr/>
          <p:nvPr/>
        </p:nvSpPr>
        <p:spPr>
          <a:xfrm rot="1206527">
            <a:off x="6185113" y="2296842"/>
            <a:ext cx="101662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>
                <a:solidFill>
                  <a:srgbClr val="7030A0"/>
                </a:solidFill>
              </a:rPr>
              <a:t>r</a:t>
            </a:r>
            <a:r>
              <a:rPr lang="ru-RU" sz="2200" b="1" dirty="0">
                <a:solidFill>
                  <a:srgbClr val="7030A0"/>
                </a:solidFill>
              </a:rPr>
              <a:t>=0,40</a:t>
            </a:r>
          </a:p>
        </p:txBody>
      </p:sp>
      <p:cxnSp>
        <p:nvCxnSpPr>
          <p:cNvPr id="52" name="Прямая со стрелкой 51"/>
          <p:cNvCxnSpPr>
            <a:stCxn id="8" idx="3"/>
            <a:endCxn id="32" idx="3"/>
          </p:cNvCxnSpPr>
          <p:nvPr/>
        </p:nvCxnSpPr>
        <p:spPr>
          <a:xfrm flipV="1">
            <a:off x="5920650" y="4315027"/>
            <a:ext cx="1348285" cy="1152698"/>
          </a:xfrm>
          <a:prstGeom prst="straightConnector1">
            <a:avLst/>
          </a:prstGeom>
          <a:ln w="63500">
            <a:solidFill>
              <a:srgbClr val="7030A0"/>
            </a:solidFill>
            <a:headEnd type="arrow"/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Прямоугольник 55"/>
          <p:cNvSpPr/>
          <p:nvPr/>
        </p:nvSpPr>
        <p:spPr>
          <a:xfrm rot="19263041">
            <a:off x="5894613" y="4501190"/>
            <a:ext cx="96103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>
                <a:solidFill>
                  <a:srgbClr val="7030A0"/>
                </a:solidFill>
              </a:rPr>
              <a:t>r</a:t>
            </a:r>
            <a:r>
              <a:rPr lang="ru-RU" sz="2200" b="1" dirty="0">
                <a:solidFill>
                  <a:srgbClr val="7030A0"/>
                </a:solidFill>
              </a:rPr>
              <a:t>=0,35</a:t>
            </a:r>
          </a:p>
        </p:txBody>
      </p:sp>
      <p:cxnSp>
        <p:nvCxnSpPr>
          <p:cNvPr id="57" name="Прямая со стрелкой 56"/>
          <p:cNvCxnSpPr>
            <a:stCxn id="5" idx="3"/>
          </p:cNvCxnSpPr>
          <p:nvPr/>
        </p:nvCxnSpPr>
        <p:spPr>
          <a:xfrm flipV="1">
            <a:off x="5898660" y="4122248"/>
            <a:ext cx="1265628" cy="270000"/>
          </a:xfrm>
          <a:prstGeom prst="straightConnector1">
            <a:avLst/>
          </a:prstGeom>
          <a:ln w="63500">
            <a:solidFill>
              <a:srgbClr val="7030A0"/>
            </a:solidFill>
            <a:headEnd type="arrow"/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Прямоугольник 60"/>
          <p:cNvSpPr/>
          <p:nvPr/>
        </p:nvSpPr>
        <p:spPr>
          <a:xfrm rot="20828903">
            <a:off x="5945950" y="3722139"/>
            <a:ext cx="98135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>
                <a:solidFill>
                  <a:srgbClr val="7030A0"/>
                </a:solidFill>
              </a:rPr>
              <a:t>r</a:t>
            </a:r>
            <a:r>
              <a:rPr lang="ru-RU" sz="2200" b="1" dirty="0">
                <a:solidFill>
                  <a:srgbClr val="7030A0"/>
                </a:solidFill>
              </a:rPr>
              <a:t>=0,34</a:t>
            </a:r>
            <a:endParaRPr lang="ru-RU" sz="2200" dirty="0">
              <a:solidFill>
                <a:srgbClr val="7030A0"/>
              </a:solidFill>
            </a:endParaRPr>
          </a:p>
        </p:txBody>
      </p:sp>
      <p:sp>
        <p:nvSpPr>
          <p:cNvPr id="62" name="Скругленный прямоугольник 61"/>
          <p:cNvSpPr/>
          <p:nvPr/>
        </p:nvSpPr>
        <p:spPr>
          <a:xfrm>
            <a:off x="3434394" y="6075938"/>
            <a:ext cx="2520000" cy="54000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возраст</a:t>
            </a:r>
          </a:p>
        </p:txBody>
      </p:sp>
      <p:cxnSp>
        <p:nvCxnSpPr>
          <p:cNvPr id="63" name="Прямая со стрелкой 62"/>
          <p:cNvCxnSpPr/>
          <p:nvPr/>
        </p:nvCxnSpPr>
        <p:spPr>
          <a:xfrm flipV="1">
            <a:off x="5993964" y="4673366"/>
            <a:ext cx="1746388" cy="1672572"/>
          </a:xfrm>
          <a:prstGeom prst="straightConnector1">
            <a:avLst/>
          </a:prstGeom>
          <a:ln w="63500">
            <a:solidFill>
              <a:srgbClr val="7030A0"/>
            </a:solidFill>
            <a:headEnd type="arrow"/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 rot="18771788">
            <a:off x="6178302" y="5180971"/>
            <a:ext cx="97815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solidFill>
                  <a:srgbClr val="7030A0"/>
                </a:solidFill>
              </a:rPr>
              <a:t>r</a:t>
            </a:r>
            <a:r>
              <a:rPr lang="ru-RU" sz="2200" b="1" dirty="0">
                <a:solidFill>
                  <a:srgbClr val="7030A0"/>
                </a:solidFill>
              </a:rPr>
              <a:t>=0,22</a:t>
            </a:r>
            <a:endParaRPr lang="ru-RU" sz="22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06098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ЛИЧНОСТНЫЕ  ОСОБЕННОСТИ У БОЛЬНЫХ ССЗ</a:t>
            </a:r>
            <a:r>
              <a:rPr lang="en-US" sz="32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(TCI</a:t>
            </a:r>
            <a:r>
              <a:rPr lang="ru-RU" sz="32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, баллы)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783614534"/>
              </p:ext>
            </p:extLst>
          </p:nvPr>
        </p:nvGraphicFramePr>
        <p:xfrm>
          <a:off x="457200" y="1524000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0" y="6093296"/>
            <a:ext cx="9108504" cy="861774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Шкалы ТС</a:t>
            </a:r>
            <a:r>
              <a:rPr lang="en-US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 </a:t>
            </a: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 </a:t>
            </a:r>
            <a:r>
              <a:rPr lang="en-US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 </a:t>
            </a: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 «Антиципирующая тревога – оптимизм», </a:t>
            </a:r>
            <a:r>
              <a:rPr lang="en-US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II </a:t>
            </a: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 «Страх неопределенности – уверенность», </a:t>
            </a:r>
            <a:r>
              <a:rPr lang="en-US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III </a:t>
            </a: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 «Застенчивость – общительность», </a:t>
            </a:r>
            <a:r>
              <a:rPr lang="en-US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IV </a:t>
            </a: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 «Астения – энергичность»</a:t>
            </a:r>
          </a:p>
          <a:p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1547664" y="2636912"/>
            <a:ext cx="0" cy="1008112"/>
          </a:xfrm>
          <a:prstGeom prst="straightConnector1">
            <a:avLst/>
          </a:prstGeom>
          <a:ln w="508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0924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МАТЕРИАЛ И МЕТОДЫ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Обследовано 153 больных с документально подтвержденной АГ и ИБС , возраст в среднем 50,8±0,59, северный стаж – 27,1±0,84, в том числе 59 мужчин и 94 женщины. </a:t>
            </a:r>
          </a:p>
          <a:p>
            <a:endParaRPr lang="ru-RU" b="1" dirty="0">
              <a:ln w="11430"/>
              <a:solidFill>
                <a:srgbClr val="FFFF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r>
              <a:rPr lang="ru-RU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Группа условно здоровых - 50 человек, сопоставимых по возрасту и длительности проживания в северном регионе. </a:t>
            </a:r>
          </a:p>
        </p:txBody>
      </p:sp>
    </p:spTree>
    <p:extLst>
      <p:ext uri="{BB962C8B-B14F-4D97-AF65-F5344CB8AC3E}">
        <p14:creationId xmlns:p14="http://schemas.microsoft.com/office/powerpoint/2010/main" val="114241514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ЛИЧНОСТНЫЕ  ОСОБЕННОСТИ У БОЛЬНЫХ ИБС</a:t>
            </a:r>
            <a:r>
              <a:rPr lang="en-US" sz="40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(TCI</a:t>
            </a:r>
            <a:r>
              <a:rPr lang="ru-RU" sz="40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, баллы)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749740961"/>
              </p:ext>
            </p:extLst>
          </p:nvPr>
        </p:nvGraphicFramePr>
        <p:xfrm>
          <a:off x="457200" y="1524000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6093296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Шкалы ТС</a:t>
            </a:r>
            <a:r>
              <a:rPr lang="en-US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 </a:t>
            </a: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 </a:t>
            </a:r>
            <a:r>
              <a:rPr lang="en-US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 </a:t>
            </a: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 «Антиципирующая тревога – оптимизм», </a:t>
            </a:r>
            <a:r>
              <a:rPr lang="en-US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II </a:t>
            </a: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 «Страх неопределенности – уверенность», </a:t>
            </a:r>
            <a:r>
              <a:rPr lang="en-US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III </a:t>
            </a: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 «Застенчивость – общительность», </a:t>
            </a:r>
            <a:r>
              <a:rPr lang="en-US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IV</a:t>
            </a: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-</a:t>
            </a:r>
            <a:r>
              <a:rPr lang="en-US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ru-RU" sz="1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«Астения – энергичность»</a:t>
            </a:r>
          </a:p>
          <a:p>
            <a:endParaRPr lang="ru-RU" sz="1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1608992" y="2804746"/>
            <a:ext cx="10680" cy="1848390"/>
          </a:xfrm>
          <a:prstGeom prst="straightConnector1">
            <a:avLst/>
          </a:prstGeom>
          <a:ln w="508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835696" y="3933056"/>
            <a:ext cx="993926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р </a:t>
            </a:r>
            <a:r>
              <a:rPr lang="en-US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&lt;</a:t>
            </a:r>
            <a:r>
              <a:rPr lang="ru-RU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 0,05</a:t>
            </a:r>
          </a:p>
        </p:txBody>
      </p:sp>
    </p:spTree>
    <p:extLst>
      <p:ext uri="{BB962C8B-B14F-4D97-AF65-F5344CB8AC3E}">
        <p14:creationId xmlns:p14="http://schemas.microsoft.com/office/powerpoint/2010/main" val="386637270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ДЕПРЕССИЯ У ЛИЦ С АГ В СЕВЕРНОМ РЕГИОНЕ (</a:t>
            </a:r>
            <a:r>
              <a:rPr lang="en-US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SDS</a:t>
            </a:r>
            <a:r>
              <a:rPr lang="ru-RU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, баллы)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14001255"/>
              </p:ext>
            </p:extLst>
          </p:nvPr>
        </p:nvGraphicFramePr>
        <p:xfrm>
          <a:off x="457200" y="1524000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067944" y="3933056"/>
            <a:ext cx="10567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chemeClr val="bg1">
                    <a:lumMod val="85000"/>
                    <a:lumOff val="15000"/>
                  </a:schemeClr>
                </a:solidFill>
              </a:rPr>
              <a:t>р= 0,001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391655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noFill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МУЖЧИНЫ С ИШЕМИЧЕСКОЙ БОЛЕЗНЬЮ СЕРДЦА (баллы)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89063885"/>
              </p:ext>
            </p:extLst>
          </p:nvPr>
        </p:nvGraphicFramePr>
        <p:xfrm>
          <a:off x="457200" y="1524000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947151" y="3995772"/>
            <a:ext cx="1005147" cy="36933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/>
          </a:sp3d>
        </p:spPr>
        <p:txBody>
          <a:bodyPr wrap="none" rtlCol="0">
            <a:spAutoFit/>
          </a:bodyPr>
          <a:lstStyle/>
          <a:p>
            <a:r>
              <a:rPr lang="ru-RU" b="1" dirty="0"/>
              <a:t>р=0,022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6198403"/>
            <a:ext cx="9144000" cy="830997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marL="228600" indent="-228600" algn="ctr">
              <a:buAutoNum type="arabicPeriod"/>
            </a:pPr>
            <a:r>
              <a:rPr lang="ru-RU" sz="1200" b="1" dirty="0"/>
              <a:t>Пожалуй, я человек нервный; 2. Я очень беспокоюсь о своей работе; 3. Я часто ощущаю нервное напряжение;</a:t>
            </a:r>
          </a:p>
          <a:p>
            <a:pPr algn="ctr"/>
            <a:r>
              <a:rPr lang="ru-RU" sz="1200" b="1" dirty="0"/>
              <a:t>4. Моя повседневная деятельность вызывает большое напряжение; 5. Общаясь с людьми, я часто ощущаю нервное напряжение; 6. К концу дня я совершенно истощен физически и психически; 7. В моей семье часто возникают напряженные отношения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116109216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4"/>
          <p:cNvSpPr>
            <a:spLocks noGrp="1"/>
          </p:cNvSpPr>
          <p:nvPr>
            <p:ph type="title"/>
          </p:nvPr>
        </p:nvSpPr>
        <p:spPr>
          <a:noFill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ИШЕМИЧЕСКАЯ БОЛЕЗНЬ СЕРДЦА: КОРРЕЛЯЦИОННЫЕ СВЯЗИ</a:t>
            </a:r>
          </a:p>
        </p:txBody>
      </p:sp>
      <p:sp>
        <p:nvSpPr>
          <p:cNvPr id="7" name="Овал 6"/>
          <p:cNvSpPr/>
          <p:nvPr/>
        </p:nvSpPr>
        <p:spPr>
          <a:xfrm>
            <a:off x="3131840" y="1340768"/>
            <a:ext cx="2448272" cy="2304256"/>
          </a:xfrm>
          <a:prstGeom prst="ellipse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ИБС</a:t>
            </a:r>
          </a:p>
        </p:txBody>
      </p:sp>
      <p:sp>
        <p:nvSpPr>
          <p:cNvPr id="9" name="Овал 8"/>
          <p:cNvSpPr/>
          <p:nvPr/>
        </p:nvSpPr>
        <p:spPr>
          <a:xfrm>
            <a:off x="6948264" y="4653136"/>
            <a:ext cx="2060313" cy="1965486"/>
          </a:xfrm>
          <a:prstGeom prst="ellipse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возраст</a:t>
            </a:r>
          </a:p>
        </p:txBody>
      </p:sp>
      <p:sp>
        <p:nvSpPr>
          <p:cNvPr id="10" name="Овал 9"/>
          <p:cNvSpPr/>
          <p:nvPr/>
        </p:nvSpPr>
        <p:spPr>
          <a:xfrm>
            <a:off x="0" y="4725144"/>
            <a:ext cx="2064746" cy="1965486"/>
          </a:xfrm>
          <a:prstGeom prst="ellipse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1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личность</a:t>
            </a:r>
          </a:p>
        </p:txBody>
      </p:sp>
      <p:sp>
        <p:nvSpPr>
          <p:cNvPr id="12" name="Двойная стрелка вверх/вниз 11"/>
          <p:cNvSpPr/>
          <p:nvPr/>
        </p:nvSpPr>
        <p:spPr>
          <a:xfrm rot="18375320">
            <a:off x="6033057" y="2537500"/>
            <a:ext cx="988148" cy="2652971"/>
          </a:xfrm>
          <a:prstGeom prst="upDownArrow">
            <a:avLst/>
          </a:prstGeom>
          <a:solidFill>
            <a:srgbClr val="0070C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2400" b="1" dirty="0"/>
              <a:t>r=0</a:t>
            </a:r>
            <a:r>
              <a:rPr lang="ru-RU" sz="2400" b="1" dirty="0"/>
              <a:t>,43</a:t>
            </a:r>
          </a:p>
        </p:txBody>
      </p:sp>
      <p:sp>
        <p:nvSpPr>
          <p:cNvPr id="17" name="Двойная стрелка вверх/вниз 16"/>
          <p:cNvSpPr/>
          <p:nvPr/>
        </p:nvSpPr>
        <p:spPr>
          <a:xfrm rot="2860418">
            <a:off x="1846888" y="2611282"/>
            <a:ext cx="988148" cy="2593103"/>
          </a:xfrm>
          <a:prstGeom prst="upDownArrow">
            <a:avLst/>
          </a:prstGeom>
          <a:solidFill>
            <a:srgbClr val="0070C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400" b="1" dirty="0"/>
              <a:t>r=0</a:t>
            </a:r>
            <a:r>
              <a:rPr lang="ru-RU" sz="2400" b="1" dirty="0"/>
              <a:t>,36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084168" y="1556792"/>
            <a:ext cx="2838213" cy="369332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мужчины-ненцы с ИБС</a:t>
            </a:r>
          </a:p>
        </p:txBody>
      </p:sp>
    </p:spTree>
    <p:extLst>
      <p:ext uri="{BB962C8B-B14F-4D97-AF65-F5344CB8AC3E}">
        <p14:creationId xmlns:p14="http://schemas.microsoft.com/office/powerpoint/2010/main" val="144779707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noFill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ИШЕМИЧЕСКАЯ БОЛЕЗНЬ СЕРДЦА: КОРРЕЛЯЦИОННЫЕ СВЯЗИ</a:t>
            </a:r>
          </a:p>
        </p:txBody>
      </p:sp>
      <p:sp>
        <p:nvSpPr>
          <p:cNvPr id="3" name="Овал 2"/>
          <p:cNvSpPr/>
          <p:nvPr/>
        </p:nvSpPr>
        <p:spPr>
          <a:xfrm>
            <a:off x="3192818" y="1246766"/>
            <a:ext cx="2570584" cy="2520280"/>
          </a:xfrm>
          <a:prstGeom prst="ellipse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ИБС</a:t>
            </a:r>
          </a:p>
        </p:txBody>
      </p:sp>
      <p:sp>
        <p:nvSpPr>
          <p:cNvPr id="4" name="Овал 3"/>
          <p:cNvSpPr/>
          <p:nvPr/>
        </p:nvSpPr>
        <p:spPr>
          <a:xfrm>
            <a:off x="2982309" y="4725144"/>
            <a:ext cx="2991602" cy="2132856"/>
          </a:xfrm>
          <a:prstGeom prst="ellipse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эмоциональный стресс</a:t>
            </a:r>
          </a:p>
        </p:txBody>
      </p:sp>
      <p:sp>
        <p:nvSpPr>
          <p:cNvPr id="5" name="Овал 4"/>
          <p:cNvSpPr/>
          <p:nvPr/>
        </p:nvSpPr>
        <p:spPr>
          <a:xfrm>
            <a:off x="53868" y="4653136"/>
            <a:ext cx="2376264" cy="1971092"/>
          </a:xfrm>
          <a:prstGeom prst="ellipse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личность</a:t>
            </a:r>
          </a:p>
        </p:txBody>
      </p:sp>
      <p:sp>
        <p:nvSpPr>
          <p:cNvPr id="6" name="Овал 5"/>
          <p:cNvSpPr/>
          <p:nvPr/>
        </p:nvSpPr>
        <p:spPr>
          <a:xfrm>
            <a:off x="6444208" y="4653136"/>
            <a:ext cx="2376264" cy="1683060"/>
          </a:xfrm>
          <a:prstGeom prst="ellipse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семейный стресс</a:t>
            </a:r>
          </a:p>
        </p:txBody>
      </p:sp>
      <p:sp>
        <p:nvSpPr>
          <p:cNvPr id="7" name="Двойная стрелка вверх/вниз 6"/>
          <p:cNvSpPr/>
          <p:nvPr/>
        </p:nvSpPr>
        <p:spPr>
          <a:xfrm rot="3190537">
            <a:off x="1835696" y="2672916"/>
            <a:ext cx="1152128" cy="2188260"/>
          </a:xfrm>
          <a:prstGeom prst="upDownArrow">
            <a:avLst/>
          </a:prstGeom>
          <a:solidFill>
            <a:srgbClr val="0070C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400" b="1" dirty="0"/>
              <a:t>r =</a:t>
            </a:r>
            <a:r>
              <a:rPr lang="ru-RU" sz="2400" b="1" dirty="0"/>
              <a:t> </a:t>
            </a:r>
            <a:r>
              <a:rPr lang="en-US" sz="2400" b="1" dirty="0"/>
              <a:t>0</a:t>
            </a:r>
            <a:r>
              <a:rPr lang="ru-RU" sz="2400" b="1" dirty="0"/>
              <a:t>,</a:t>
            </a:r>
            <a:r>
              <a:rPr lang="en-US" sz="2400" b="1" dirty="0"/>
              <a:t>37</a:t>
            </a:r>
            <a:endParaRPr lang="ru-RU" sz="2400" b="1" dirty="0"/>
          </a:p>
        </p:txBody>
      </p:sp>
      <p:sp>
        <p:nvSpPr>
          <p:cNvPr id="8" name="Двойная стрелка вверх/вниз 7"/>
          <p:cNvSpPr/>
          <p:nvPr/>
        </p:nvSpPr>
        <p:spPr>
          <a:xfrm>
            <a:off x="3902046" y="2996952"/>
            <a:ext cx="1152128" cy="2188260"/>
          </a:xfrm>
          <a:prstGeom prst="upDownArrow">
            <a:avLst/>
          </a:prstGeom>
          <a:solidFill>
            <a:srgbClr val="0070C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400" b="1" dirty="0"/>
              <a:t>r = </a:t>
            </a:r>
            <a:r>
              <a:rPr lang="ru-RU" sz="2400" b="1" dirty="0"/>
              <a:t>0,36</a:t>
            </a:r>
            <a:r>
              <a:rPr lang="en-US" sz="2400" b="1" dirty="0"/>
              <a:t> </a:t>
            </a:r>
            <a:endParaRPr lang="ru-RU" sz="2400" b="1" dirty="0"/>
          </a:p>
        </p:txBody>
      </p:sp>
      <p:sp>
        <p:nvSpPr>
          <p:cNvPr id="9" name="Двойная стрелка вверх/вниз 8"/>
          <p:cNvSpPr/>
          <p:nvPr/>
        </p:nvSpPr>
        <p:spPr>
          <a:xfrm rot="18768199">
            <a:off x="5868144" y="2722103"/>
            <a:ext cx="1152128" cy="2188260"/>
          </a:xfrm>
          <a:prstGeom prst="upDownArrow">
            <a:avLst/>
          </a:prstGeom>
          <a:solidFill>
            <a:srgbClr val="0070C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2400" b="1" dirty="0"/>
              <a:t>r = </a:t>
            </a:r>
            <a:r>
              <a:rPr lang="ru-RU" sz="2400" b="1" dirty="0"/>
              <a:t>0,32</a:t>
            </a:r>
            <a:r>
              <a:rPr lang="en-US" sz="2400" b="1" dirty="0"/>
              <a:t> </a:t>
            </a:r>
            <a:endParaRPr lang="ru-RU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973911" y="1556792"/>
            <a:ext cx="3170089" cy="36933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мужчины-славяне с ИБС</a:t>
            </a:r>
          </a:p>
        </p:txBody>
      </p:sp>
    </p:spTree>
    <p:extLst>
      <p:ext uri="{BB962C8B-B14F-4D97-AF65-F5344CB8AC3E}">
        <p14:creationId xmlns:p14="http://schemas.microsoft.com/office/powerpoint/2010/main" val="18654427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noFill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ИШЕМИЧЕСКАЯ БОЛЕЗНЬ СЕРДЦА И ДЕПРЕССИЯ (</a:t>
            </a:r>
            <a:r>
              <a:rPr lang="en-US" sz="28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SDS</a:t>
            </a:r>
            <a:r>
              <a:rPr lang="ru-RU" sz="28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, баллы)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55649575"/>
              </p:ext>
            </p:extLst>
          </p:nvPr>
        </p:nvGraphicFramePr>
        <p:xfrm>
          <a:off x="457200" y="1524000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8951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СЕВЕРНЫЙ  СТАЖ  У  МУЖЧИН  С  ИБС: КОРРЕЛЯЦИОННЫЕ  СВЯЗИ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4008227" y="2491992"/>
            <a:ext cx="2520000" cy="2520000"/>
          </a:xfrm>
          <a:prstGeom prst="ellipse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Северный стаж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33589" y="2262857"/>
            <a:ext cx="2160000" cy="360000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депрессия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90703" y="3771048"/>
            <a:ext cx="2160000" cy="360000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гипомания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84252" y="5351174"/>
            <a:ext cx="2160000" cy="360000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психастения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97825" y="4529043"/>
            <a:ext cx="2444507" cy="360000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паранойяльность</a:t>
            </a:r>
            <a:endParaRPr lang="ru-RU" sz="1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38548" y="3007547"/>
            <a:ext cx="2336695" cy="360000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шизоидность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cxnSp>
        <p:nvCxnSpPr>
          <p:cNvPr id="11" name="Прямая со стрелкой 10"/>
          <p:cNvCxnSpPr>
            <a:stCxn id="5" idx="3"/>
          </p:cNvCxnSpPr>
          <p:nvPr/>
        </p:nvCxnSpPr>
        <p:spPr>
          <a:xfrm>
            <a:off x="2593589" y="2442857"/>
            <a:ext cx="1555087" cy="652706"/>
          </a:xfrm>
          <a:prstGeom prst="straightConnector1">
            <a:avLst/>
          </a:prstGeom>
          <a:ln w="50800">
            <a:solidFill>
              <a:srgbClr val="C00000"/>
            </a:solidFill>
            <a:headEnd type="arrow"/>
            <a:tailEnd type="arrow"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2843808" y="3187547"/>
            <a:ext cx="1131853" cy="253903"/>
          </a:xfrm>
          <a:prstGeom prst="straightConnector1">
            <a:avLst/>
          </a:prstGeom>
          <a:ln w="50800">
            <a:solidFill>
              <a:srgbClr val="C00000"/>
            </a:solidFill>
            <a:headEnd type="arrow"/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2644252" y="3797880"/>
            <a:ext cx="1433316" cy="171425"/>
          </a:xfrm>
          <a:prstGeom prst="straightConnector1">
            <a:avLst/>
          </a:prstGeom>
          <a:ln w="50800">
            <a:solidFill>
              <a:srgbClr val="C00000"/>
            </a:solidFill>
            <a:headEnd type="arrow"/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8" idx="3"/>
          </p:cNvCxnSpPr>
          <p:nvPr/>
        </p:nvCxnSpPr>
        <p:spPr>
          <a:xfrm flipV="1">
            <a:off x="2942332" y="4131048"/>
            <a:ext cx="1206344" cy="577995"/>
          </a:xfrm>
          <a:prstGeom prst="straightConnector1">
            <a:avLst/>
          </a:prstGeom>
          <a:ln w="50800">
            <a:solidFill>
              <a:srgbClr val="C00000"/>
            </a:solidFill>
            <a:headEnd type="arrow"/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4" idx="3"/>
            <a:endCxn id="7" idx="3"/>
          </p:cNvCxnSpPr>
          <p:nvPr/>
        </p:nvCxnSpPr>
        <p:spPr>
          <a:xfrm flipH="1">
            <a:off x="2644252" y="4642947"/>
            <a:ext cx="1733020" cy="888227"/>
          </a:xfrm>
          <a:prstGeom prst="straightConnector1">
            <a:avLst/>
          </a:prstGeom>
          <a:ln w="50800">
            <a:solidFill>
              <a:srgbClr val="C00000"/>
            </a:solidFill>
            <a:headEnd type="arrow"/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 rot="1372193">
            <a:off x="3030759" y="2320091"/>
            <a:ext cx="10827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</a:rPr>
              <a:t>r = </a:t>
            </a:r>
            <a:r>
              <a:rPr lang="ru-RU" sz="2000" b="1" dirty="0">
                <a:solidFill>
                  <a:srgbClr val="C00000"/>
                </a:solidFill>
              </a:rPr>
              <a:t>0,4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 rot="819680">
            <a:off x="2975916" y="2895508"/>
            <a:ext cx="9661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</a:rPr>
              <a:t>r = </a:t>
            </a:r>
            <a:r>
              <a:rPr lang="ru-RU" sz="2000" b="1" dirty="0">
                <a:solidFill>
                  <a:srgbClr val="C00000"/>
                </a:solidFill>
              </a:rPr>
              <a:t>0,4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endParaRPr lang="ru-RU" sz="2000" dirty="0"/>
          </a:p>
        </p:txBody>
      </p:sp>
      <p:sp>
        <p:nvSpPr>
          <p:cNvPr id="42" name="TextBox 41"/>
          <p:cNvSpPr txBox="1"/>
          <p:nvPr/>
        </p:nvSpPr>
        <p:spPr>
          <a:xfrm rot="10297260" flipV="1">
            <a:off x="2728908" y="3485427"/>
            <a:ext cx="11163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C00000"/>
                </a:solidFill>
              </a:rPr>
              <a:t>r = </a:t>
            </a:r>
            <a:r>
              <a:rPr lang="ru-RU" sz="2000" b="1" dirty="0">
                <a:solidFill>
                  <a:srgbClr val="C00000"/>
                </a:solidFill>
              </a:rPr>
              <a:t>0,4</a:t>
            </a:r>
            <a:endParaRPr lang="ru-RU" sz="2000" dirty="0"/>
          </a:p>
        </p:txBody>
      </p:sp>
      <p:sp>
        <p:nvSpPr>
          <p:cNvPr id="46" name="TextBox 45"/>
          <p:cNvSpPr txBox="1"/>
          <p:nvPr/>
        </p:nvSpPr>
        <p:spPr>
          <a:xfrm rot="20036785">
            <a:off x="2814792" y="4100010"/>
            <a:ext cx="8179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r = </a:t>
            </a:r>
            <a:r>
              <a:rPr lang="ru-RU" b="1" dirty="0">
                <a:solidFill>
                  <a:srgbClr val="C00000"/>
                </a:solidFill>
              </a:rPr>
              <a:t>0,3</a:t>
            </a:r>
            <a:endParaRPr lang="ru-RU" dirty="0"/>
          </a:p>
        </p:txBody>
      </p:sp>
      <p:sp>
        <p:nvSpPr>
          <p:cNvPr id="48" name="TextBox 47"/>
          <p:cNvSpPr txBox="1"/>
          <p:nvPr/>
        </p:nvSpPr>
        <p:spPr>
          <a:xfrm rot="19986892">
            <a:off x="2822943" y="4677227"/>
            <a:ext cx="11901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r = </a:t>
            </a:r>
            <a:r>
              <a:rPr lang="ru-RU" b="1" dirty="0">
                <a:solidFill>
                  <a:srgbClr val="C00000"/>
                </a:solidFill>
              </a:rPr>
              <a:t>0,3</a:t>
            </a:r>
            <a:endParaRPr lang="ru-RU" dirty="0"/>
          </a:p>
        </p:txBody>
      </p:sp>
      <p:sp>
        <p:nvSpPr>
          <p:cNvPr id="53" name="TextBox 52"/>
          <p:cNvSpPr txBox="1"/>
          <p:nvPr/>
        </p:nvSpPr>
        <p:spPr>
          <a:xfrm>
            <a:off x="6242444" y="1453425"/>
            <a:ext cx="2438040" cy="461665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rtlCol="0">
            <a:spAutoFit/>
          </a:bodyPr>
          <a:lstStyle/>
          <a:p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мужчины с ИБС</a:t>
            </a:r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5833555" y="2062956"/>
            <a:ext cx="2880000" cy="540000"/>
          </a:xfrm>
          <a:prstGeom prst="roundRect">
            <a:avLst/>
          </a:prstGeom>
          <a:solidFill>
            <a:srgbClr val="0070C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паранойяльность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5776784" y="4889043"/>
            <a:ext cx="2880000" cy="540000"/>
          </a:xfrm>
          <a:prstGeom prst="roundRect">
            <a:avLst/>
          </a:prstGeom>
          <a:solidFill>
            <a:srgbClr val="0070C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психопатия</a:t>
            </a:r>
          </a:p>
        </p:txBody>
      </p:sp>
      <p:cxnSp>
        <p:nvCxnSpPr>
          <p:cNvPr id="61" name="Прямая со стрелкой 60"/>
          <p:cNvCxnSpPr/>
          <p:nvPr/>
        </p:nvCxnSpPr>
        <p:spPr>
          <a:xfrm>
            <a:off x="6488816" y="4284676"/>
            <a:ext cx="1224136" cy="604367"/>
          </a:xfrm>
          <a:prstGeom prst="straightConnector1">
            <a:avLst/>
          </a:prstGeom>
          <a:ln w="50800">
            <a:solidFill>
              <a:srgbClr val="C00000"/>
            </a:solidFill>
            <a:headEnd type="arrow"/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 стрелкой 61"/>
          <p:cNvCxnSpPr/>
          <p:nvPr/>
        </p:nvCxnSpPr>
        <p:spPr>
          <a:xfrm flipV="1">
            <a:off x="6492826" y="2755756"/>
            <a:ext cx="1467560" cy="703949"/>
          </a:xfrm>
          <a:prstGeom prst="straightConnector1">
            <a:avLst/>
          </a:prstGeom>
          <a:ln w="50800">
            <a:solidFill>
              <a:srgbClr val="C00000"/>
            </a:solidFill>
            <a:headEnd type="arrow"/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 rot="20105804">
            <a:off x="6836423" y="3056071"/>
            <a:ext cx="10525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r = </a:t>
            </a:r>
            <a:r>
              <a:rPr lang="ru-RU" sz="2400" b="1" dirty="0">
                <a:solidFill>
                  <a:srgbClr val="C00000"/>
                </a:solidFill>
              </a:rPr>
              <a:t>0,4</a:t>
            </a:r>
          </a:p>
        </p:txBody>
      </p:sp>
      <p:sp>
        <p:nvSpPr>
          <p:cNvPr id="72" name="TextBox 71"/>
          <p:cNvSpPr txBox="1"/>
          <p:nvPr/>
        </p:nvSpPr>
        <p:spPr>
          <a:xfrm rot="2004429">
            <a:off x="6757677" y="3990255"/>
            <a:ext cx="10317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r = </a:t>
            </a:r>
            <a:r>
              <a:rPr lang="ru-RU" sz="2400" b="1" dirty="0">
                <a:solidFill>
                  <a:srgbClr val="C00000"/>
                </a:solidFill>
              </a:rPr>
              <a:t>0,3</a:t>
            </a:r>
            <a:endParaRPr lang="ru-RU" sz="2400" dirty="0"/>
          </a:p>
        </p:txBody>
      </p:sp>
      <p:sp>
        <p:nvSpPr>
          <p:cNvPr id="73" name="TextBox 72"/>
          <p:cNvSpPr txBox="1"/>
          <p:nvPr/>
        </p:nvSpPr>
        <p:spPr>
          <a:xfrm>
            <a:off x="490702" y="1453426"/>
            <a:ext cx="2569129" cy="461665"/>
          </a:xfrm>
          <a:prstGeom prst="rect">
            <a:avLst/>
          </a:prstGeom>
          <a:solidFill>
            <a:srgbClr val="C00000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женщины с ИБС</a:t>
            </a:r>
          </a:p>
        </p:txBody>
      </p:sp>
    </p:spTree>
    <p:extLst>
      <p:ext uri="{BB962C8B-B14F-4D97-AF65-F5344CB8AC3E}">
        <p14:creationId xmlns:p14="http://schemas.microsoft.com/office/powerpoint/2010/main" val="14810944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МЕДИЦИНСКОЕ ОБСЛУЖИВАНИЕ: КОРРЕЛЯЦИОННЫЕ СВЯЗИ</a:t>
            </a:r>
          </a:p>
        </p:txBody>
      </p:sp>
      <p:sp>
        <p:nvSpPr>
          <p:cNvPr id="4" name="Овал 3"/>
          <p:cNvSpPr/>
          <p:nvPr/>
        </p:nvSpPr>
        <p:spPr>
          <a:xfrm>
            <a:off x="5724128" y="2205224"/>
            <a:ext cx="3240000" cy="32400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Удовлетворенность</a:t>
            </a:r>
          </a:p>
          <a:p>
            <a:pPr algn="ctr"/>
            <a:r>
              <a:rPr lang="ru-RU" sz="2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медицинским обслуживанием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5832" y="1687196"/>
            <a:ext cx="3600000" cy="3600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образование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0470" y="3240319"/>
            <a:ext cx="3600000" cy="3600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сфера деятельности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5832" y="2426034"/>
            <a:ext cx="3600000" cy="3600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профессия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0596" y="5595365"/>
            <a:ext cx="3600000" cy="3600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возраст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0470" y="4941168"/>
            <a:ext cx="3600000" cy="3600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семейное положение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1394" y="4111580"/>
            <a:ext cx="3600000" cy="3600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социальная защищенность</a:t>
            </a:r>
          </a:p>
        </p:txBody>
      </p:sp>
      <p:cxnSp>
        <p:nvCxnSpPr>
          <p:cNvPr id="19" name="Прямая со стрелкой 18"/>
          <p:cNvCxnSpPr>
            <a:stCxn id="12" idx="3"/>
          </p:cNvCxnSpPr>
          <p:nvPr/>
        </p:nvCxnSpPr>
        <p:spPr>
          <a:xfrm>
            <a:off x="3635832" y="1867196"/>
            <a:ext cx="2676805" cy="659085"/>
          </a:xfrm>
          <a:prstGeom prst="straightConnector1">
            <a:avLst/>
          </a:prstGeom>
          <a:ln w="50800"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14" idx="3"/>
          </p:cNvCxnSpPr>
          <p:nvPr/>
        </p:nvCxnSpPr>
        <p:spPr>
          <a:xfrm>
            <a:off x="3635832" y="2606034"/>
            <a:ext cx="2304320" cy="424200"/>
          </a:xfrm>
          <a:prstGeom prst="straightConnector1">
            <a:avLst/>
          </a:prstGeom>
          <a:ln w="50800"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4" idx="2"/>
          </p:cNvCxnSpPr>
          <p:nvPr/>
        </p:nvCxnSpPr>
        <p:spPr>
          <a:xfrm flipH="1" flipV="1">
            <a:off x="3641394" y="3436826"/>
            <a:ext cx="2082734" cy="388398"/>
          </a:xfrm>
          <a:prstGeom prst="straightConnector1">
            <a:avLst/>
          </a:prstGeom>
          <a:ln w="50800"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16" idx="3"/>
          </p:cNvCxnSpPr>
          <p:nvPr/>
        </p:nvCxnSpPr>
        <p:spPr>
          <a:xfrm flipV="1">
            <a:off x="3620470" y="4613744"/>
            <a:ext cx="2340086" cy="507424"/>
          </a:xfrm>
          <a:prstGeom prst="straightConnector1">
            <a:avLst/>
          </a:prstGeom>
          <a:ln w="50800"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17" idx="3"/>
          </p:cNvCxnSpPr>
          <p:nvPr/>
        </p:nvCxnSpPr>
        <p:spPr>
          <a:xfrm flipV="1">
            <a:off x="3641394" y="4107719"/>
            <a:ext cx="2154742" cy="183861"/>
          </a:xfrm>
          <a:prstGeom prst="straightConnector1">
            <a:avLst/>
          </a:prstGeom>
          <a:ln w="50800"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5694040" y="3197248"/>
            <a:ext cx="914400" cy="9144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15" idx="3"/>
          </p:cNvCxnSpPr>
          <p:nvPr/>
        </p:nvCxnSpPr>
        <p:spPr>
          <a:xfrm flipV="1">
            <a:off x="3630596" y="5121168"/>
            <a:ext cx="2682041" cy="654197"/>
          </a:xfrm>
          <a:prstGeom prst="straightConnector1">
            <a:avLst/>
          </a:prstGeom>
          <a:ln w="50800"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 rot="821475">
            <a:off x="4380655" y="1605585"/>
            <a:ext cx="13730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r = 0</a:t>
            </a:r>
            <a:r>
              <a:rPr lang="ru-RU" sz="2800" b="1" dirty="0">
                <a:solidFill>
                  <a:srgbClr val="C00000"/>
                </a:solidFill>
              </a:rPr>
              <a:t>,59</a:t>
            </a:r>
          </a:p>
        </p:txBody>
      </p:sp>
      <p:sp>
        <p:nvSpPr>
          <p:cNvPr id="41" name="TextBox 40"/>
          <p:cNvSpPr txBox="1"/>
          <p:nvPr/>
        </p:nvSpPr>
        <p:spPr>
          <a:xfrm rot="693457">
            <a:off x="4206198" y="2199815"/>
            <a:ext cx="13567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r = 0</a:t>
            </a:r>
            <a:r>
              <a:rPr lang="ru-RU" sz="2800" b="1" dirty="0">
                <a:solidFill>
                  <a:srgbClr val="C00000"/>
                </a:solidFill>
              </a:rPr>
              <a:t>,43</a:t>
            </a:r>
            <a:endParaRPr lang="ru-RU" sz="2800" dirty="0"/>
          </a:p>
        </p:txBody>
      </p:sp>
      <p:sp>
        <p:nvSpPr>
          <p:cNvPr id="42" name="TextBox 41"/>
          <p:cNvSpPr txBox="1"/>
          <p:nvPr/>
        </p:nvSpPr>
        <p:spPr>
          <a:xfrm rot="743449">
            <a:off x="4103940" y="3000514"/>
            <a:ext cx="13650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r = 0</a:t>
            </a:r>
            <a:r>
              <a:rPr lang="ru-RU" sz="2800" b="1" dirty="0">
                <a:solidFill>
                  <a:srgbClr val="C00000"/>
                </a:solidFill>
              </a:rPr>
              <a:t>,38</a:t>
            </a:r>
            <a:endParaRPr lang="ru-RU" sz="2800" dirty="0"/>
          </a:p>
        </p:txBody>
      </p:sp>
      <p:sp>
        <p:nvSpPr>
          <p:cNvPr id="43" name="TextBox 42"/>
          <p:cNvSpPr txBox="1"/>
          <p:nvPr/>
        </p:nvSpPr>
        <p:spPr>
          <a:xfrm rot="21327736">
            <a:off x="3844419" y="3651972"/>
            <a:ext cx="13390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r = 0</a:t>
            </a:r>
            <a:r>
              <a:rPr lang="ru-RU" sz="2800" b="1" dirty="0">
                <a:solidFill>
                  <a:srgbClr val="C00000"/>
                </a:solidFill>
              </a:rPr>
              <a:t>,37</a:t>
            </a:r>
            <a:endParaRPr lang="ru-RU" sz="2800" dirty="0"/>
          </a:p>
        </p:txBody>
      </p:sp>
      <p:sp>
        <p:nvSpPr>
          <p:cNvPr id="50" name="TextBox 49"/>
          <p:cNvSpPr txBox="1"/>
          <p:nvPr/>
        </p:nvSpPr>
        <p:spPr>
          <a:xfrm rot="20804648">
            <a:off x="4110391" y="4277983"/>
            <a:ext cx="13602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r = 0</a:t>
            </a:r>
            <a:r>
              <a:rPr lang="ru-RU" sz="2800" b="1" dirty="0">
                <a:solidFill>
                  <a:srgbClr val="C00000"/>
                </a:solidFill>
              </a:rPr>
              <a:t>,34</a:t>
            </a:r>
            <a:endParaRPr lang="ru-RU" sz="2800" dirty="0"/>
          </a:p>
        </p:txBody>
      </p:sp>
      <p:sp>
        <p:nvSpPr>
          <p:cNvPr id="51" name="TextBox 50"/>
          <p:cNvSpPr txBox="1"/>
          <p:nvPr/>
        </p:nvSpPr>
        <p:spPr>
          <a:xfrm rot="20836518">
            <a:off x="4318857" y="4886863"/>
            <a:ext cx="13586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r = 0</a:t>
            </a:r>
            <a:r>
              <a:rPr lang="ru-RU" sz="2800" b="1" dirty="0">
                <a:solidFill>
                  <a:srgbClr val="C00000"/>
                </a:solidFill>
              </a:rPr>
              <a:t>,22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29251152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СТРУКТУРА  ЛИЧНОСТНОЙ  ТРЕВОЖНОСТИ У МУЖЧИН С ИБС (ИТТ, ус. ед.)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69367547"/>
              </p:ext>
            </p:extLst>
          </p:nvPr>
        </p:nvGraphicFramePr>
        <p:xfrm>
          <a:off x="457200" y="1524000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763688" y="6488668"/>
            <a:ext cx="1408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***p &lt; </a:t>
            </a:r>
            <a:r>
              <a:rPr lang="ru-RU" b="1" dirty="0"/>
              <a:t>0,001</a:t>
            </a:r>
          </a:p>
        </p:txBody>
      </p:sp>
    </p:spTree>
    <p:extLst>
      <p:ext uri="{BB962C8B-B14F-4D97-AF65-F5344CB8AC3E}">
        <p14:creationId xmlns:p14="http://schemas.microsoft.com/office/powerpoint/2010/main" val="342553351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СТРУКТУРА  ЛИЧНОСТНОЙ  ТРЕВОЖНОСТИ  У ЖЕНЩИН  С  ИБС (ИТТ, баллы)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19565193"/>
              </p:ext>
            </p:extLst>
          </p:nvPr>
        </p:nvGraphicFramePr>
        <p:xfrm>
          <a:off x="457200" y="1524000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10659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МАТЕРИАЛ И МЕТОДЫ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dirty="0">
                <a:solidFill>
                  <a:srgbClr val="FFFF00"/>
                </a:solidFill>
              </a:rPr>
              <a:t>Опросник качества здоровья - </a:t>
            </a:r>
            <a:r>
              <a:rPr lang="en-US" b="1" dirty="0">
                <a:solidFill>
                  <a:srgbClr val="FFFF00"/>
                </a:solidFill>
              </a:rPr>
              <a:t>SF</a:t>
            </a:r>
            <a:r>
              <a:rPr lang="ru-RU" b="1" dirty="0">
                <a:solidFill>
                  <a:srgbClr val="FFFF00"/>
                </a:solidFill>
              </a:rPr>
              <a:t>-36 (</a:t>
            </a:r>
            <a:r>
              <a:rPr lang="en-US" b="1" dirty="0">
                <a:solidFill>
                  <a:srgbClr val="FFFF00"/>
                </a:solidFill>
              </a:rPr>
              <a:t>Ware</a:t>
            </a:r>
            <a:r>
              <a:rPr lang="ru-RU" b="1" dirty="0">
                <a:solidFill>
                  <a:srgbClr val="FFFF00"/>
                </a:solidFill>
              </a:rPr>
              <a:t>, </a:t>
            </a:r>
            <a:r>
              <a:rPr lang="en-US" b="1" dirty="0" err="1">
                <a:solidFill>
                  <a:srgbClr val="FFFF00"/>
                </a:solidFill>
              </a:rPr>
              <a:t>Sherbourne</a:t>
            </a:r>
            <a:r>
              <a:rPr lang="ru-RU" b="1" dirty="0">
                <a:solidFill>
                  <a:srgbClr val="FFFF00"/>
                </a:solidFill>
              </a:rPr>
              <a:t>, 1992);</a:t>
            </a:r>
          </a:p>
          <a:p>
            <a:r>
              <a:rPr lang="ru-RU" b="1" dirty="0">
                <a:solidFill>
                  <a:srgbClr val="FFFF00"/>
                </a:solidFill>
              </a:rPr>
              <a:t>Шкала депрессии </a:t>
            </a:r>
            <a:r>
              <a:rPr lang="ru-RU" b="1" dirty="0" err="1">
                <a:solidFill>
                  <a:srgbClr val="FFFF00"/>
                </a:solidFill>
              </a:rPr>
              <a:t>Зунга</a:t>
            </a:r>
            <a:r>
              <a:rPr lang="ru-RU" b="1" dirty="0">
                <a:solidFill>
                  <a:srgbClr val="FFFF00"/>
                </a:solidFill>
              </a:rPr>
              <a:t> </a:t>
            </a:r>
            <a:r>
              <a:rPr lang="en-US" b="1" dirty="0">
                <a:solidFill>
                  <a:srgbClr val="FFFF00"/>
                </a:solidFill>
              </a:rPr>
              <a:t>- SDS </a:t>
            </a:r>
            <a:r>
              <a:rPr lang="ru-RU" b="1" dirty="0">
                <a:solidFill>
                  <a:srgbClr val="FFFF00"/>
                </a:solidFill>
              </a:rPr>
              <a:t>(Балашова, 1996; </a:t>
            </a:r>
            <a:r>
              <a:rPr lang="en-US" b="1" dirty="0" err="1">
                <a:solidFill>
                  <a:srgbClr val="FFFF00"/>
                </a:solidFill>
              </a:rPr>
              <a:t>Zung</a:t>
            </a:r>
            <a:r>
              <a:rPr lang="ru-RU" b="1" dirty="0">
                <a:solidFill>
                  <a:srgbClr val="FFFF00"/>
                </a:solidFill>
              </a:rPr>
              <a:t>, 1965); </a:t>
            </a:r>
          </a:p>
          <a:p>
            <a:r>
              <a:rPr lang="ru-RU" b="1" dirty="0">
                <a:solidFill>
                  <a:srgbClr val="FFFF00"/>
                </a:solidFill>
              </a:rPr>
              <a:t>Сокращенный многофакторный опросник для исследования личности СМОЛ- </a:t>
            </a:r>
            <a:r>
              <a:rPr lang="en-US" b="1" dirty="0">
                <a:solidFill>
                  <a:srgbClr val="FFFF00"/>
                </a:solidFill>
              </a:rPr>
              <a:t>MMPI</a:t>
            </a:r>
            <a:r>
              <a:rPr lang="ru-RU" b="1" dirty="0">
                <a:solidFill>
                  <a:srgbClr val="FFFF00"/>
                </a:solidFill>
              </a:rPr>
              <a:t> (Зайцев, 1994; </a:t>
            </a:r>
            <a:r>
              <a:rPr lang="ru-RU" b="1" dirty="0" err="1">
                <a:solidFill>
                  <a:srgbClr val="FFFF00"/>
                </a:solidFill>
              </a:rPr>
              <a:t>Hathaway</a:t>
            </a:r>
            <a:r>
              <a:rPr lang="ru-RU" b="1" dirty="0">
                <a:solidFill>
                  <a:srgbClr val="FFFF00"/>
                </a:solidFill>
              </a:rPr>
              <a:t>, </a:t>
            </a:r>
            <a:r>
              <a:rPr lang="ru-RU" b="1" dirty="0" err="1">
                <a:solidFill>
                  <a:srgbClr val="FFFF00"/>
                </a:solidFill>
              </a:rPr>
              <a:t>Mckinley</a:t>
            </a:r>
            <a:r>
              <a:rPr lang="ru-RU" b="1" dirty="0">
                <a:solidFill>
                  <a:srgbClr val="FFFF00"/>
                </a:solidFill>
              </a:rPr>
              <a:t>, 1943); </a:t>
            </a:r>
          </a:p>
          <a:p>
            <a:pPr lvl="0"/>
            <a:r>
              <a:rPr lang="ru-RU" b="1" dirty="0">
                <a:solidFill>
                  <a:srgbClr val="FFFF00"/>
                </a:solidFill>
              </a:rPr>
              <a:t>Шкала стресса</a:t>
            </a:r>
            <a:r>
              <a:rPr lang="ru-RU" b="1" i="1" dirty="0">
                <a:solidFill>
                  <a:srgbClr val="FFFF00"/>
                </a:solidFill>
              </a:rPr>
              <a:t> </a:t>
            </a:r>
            <a:r>
              <a:rPr lang="ru-RU" b="1" dirty="0">
                <a:solidFill>
                  <a:srgbClr val="FFFF00"/>
                </a:solidFill>
              </a:rPr>
              <a:t>(</a:t>
            </a:r>
            <a:r>
              <a:rPr lang="ru-RU" b="1" dirty="0" err="1">
                <a:solidFill>
                  <a:srgbClr val="FFFF00"/>
                </a:solidFill>
              </a:rPr>
              <a:t>Гоштаутас</a:t>
            </a:r>
            <a:r>
              <a:rPr lang="ru-RU" b="1" dirty="0">
                <a:solidFill>
                  <a:srgbClr val="FFFF00"/>
                </a:solidFill>
              </a:rPr>
              <a:t>, </a:t>
            </a:r>
            <a:r>
              <a:rPr lang="en-US" b="1" dirty="0">
                <a:solidFill>
                  <a:srgbClr val="FFFF00"/>
                </a:solidFill>
              </a:rPr>
              <a:t>Reeder</a:t>
            </a:r>
            <a:r>
              <a:rPr lang="ru-RU" b="1" dirty="0">
                <a:solidFill>
                  <a:srgbClr val="FFFF00"/>
                </a:solidFill>
              </a:rPr>
              <a:t>, 1986); </a:t>
            </a:r>
          </a:p>
          <a:p>
            <a:r>
              <a:rPr lang="ru-RU" b="1" dirty="0">
                <a:solidFill>
                  <a:srgbClr val="FFFF00"/>
                </a:solidFill>
              </a:rPr>
              <a:t>Госпитальная шкала тревоги и депрессии - </a:t>
            </a:r>
            <a:r>
              <a:rPr lang="en-US" b="1" dirty="0">
                <a:solidFill>
                  <a:srgbClr val="FFFF00"/>
                </a:solidFill>
              </a:rPr>
              <a:t>HARS</a:t>
            </a:r>
            <a:r>
              <a:rPr lang="ru-RU" b="1" dirty="0">
                <a:solidFill>
                  <a:srgbClr val="FFFF00"/>
                </a:solidFill>
              </a:rPr>
              <a:t>, </a:t>
            </a:r>
            <a:r>
              <a:rPr lang="en-US" b="1" dirty="0">
                <a:solidFill>
                  <a:srgbClr val="FFFF00"/>
                </a:solidFill>
              </a:rPr>
              <a:t>HDRS</a:t>
            </a:r>
            <a:r>
              <a:rPr lang="ru-RU" b="1" dirty="0">
                <a:solidFill>
                  <a:srgbClr val="FFFF00"/>
                </a:solidFill>
              </a:rPr>
              <a:t> (Смулевич, 2001; </a:t>
            </a:r>
            <a:r>
              <a:rPr lang="en-US" b="1" dirty="0" err="1">
                <a:solidFill>
                  <a:srgbClr val="FFFF00"/>
                </a:solidFill>
              </a:rPr>
              <a:t>Zigmond</a:t>
            </a:r>
            <a:r>
              <a:rPr lang="ru-RU" b="1" dirty="0">
                <a:solidFill>
                  <a:srgbClr val="FFFF00"/>
                </a:solidFill>
              </a:rPr>
              <a:t>, </a:t>
            </a:r>
            <a:r>
              <a:rPr lang="en-US" b="1" dirty="0" err="1">
                <a:solidFill>
                  <a:srgbClr val="FFFF00"/>
                </a:solidFill>
              </a:rPr>
              <a:t>Snaith</a:t>
            </a:r>
            <a:r>
              <a:rPr lang="ru-RU" b="1" dirty="0">
                <a:solidFill>
                  <a:srgbClr val="FFFF00"/>
                </a:solidFill>
              </a:rPr>
              <a:t>, 1983); </a:t>
            </a:r>
          </a:p>
          <a:p>
            <a:r>
              <a:rPr lang="ru-RU" b="1" dirty="0">
                <a:solidFill>
                  <a:srgbClr val="FFFF00"/>
                </a:solidFill>
              </a:rPr>
              <a:t>Шкала «Избегание опасности» - </a:t>
            </a:r>
            <a:r>
              <a:rPr lang="en-US" b="1" dirty="0">
                <a:solidFill>
                  <a:srgbClr val="FFFF00"/>
                </a:solidFill>
              </a:rPr>
              <a:t>TCI</a:t>
            </a:r>
            <a:r>
              <a:rPr lang="ru-RU" b="1" dirty="0">
                <a:solidFill>
                  <a:srgbClr val="FFFF00"/>
                </a:solidFill>
              </a:rPr>
              <a:t> (</a:t>
            </a:r>
            <a:r>
              <a:rPr lang="ru-RU" b="1" dirty="0" err="1">
                <a:solidFill>
                  <a:srgbClr val="FFFF00"/>
                </a:solidFill>
              </a:rPr>
              <a:t>Бевз</a:t>
            </a:r>
            <a:r>
              <a:rPr lang="ru-RU" b="1" dirty="0">
                <a:solidFill>
                  <a:srgbClr val="FFFF00"/>
                </a:solidFill>
              </a:rPr>
              <a:t>, 1994; </a:t>
            </a:r>
            <a:r>
              <a:rPr lang="en-US" b="1" dirty="0" err="1">
                <a:solidFill>
                  <a:srgbClr val="FFFF00"/>
                </a:solidFill>
              </a:rPr>
              <a:t>Cloninger</a:t>
            </a:r>
            <a:r>
              <a:rPr lang="ru-RU" b="1" dirty="0">
                <a:solidFill>
                  <a:srgbClr val="FFFF00"/>
                </a:solidFill>
              </a:rPr>
              <a:t>); </a:t>
            </a:r>
          </a:p>
          <a:p>
            <a:r>
              <a:rPr lang="ru-RU" b="1" dirty="0">
                <a:solidFill>
                  <a:srgbClr val="FFFF00"/>
                </a:solidFill>
              </a:rPr>
              <a:t>Шкала личностной и ситуативной тревожности- </a:t>
            </a:r>
            <a:r>
              <a:rPr lang="en-US" b="1" dirty="0">
                <a:solidFill>
                  <a:srgbClr val="FFFF00"/>
                </a:solidFill>
              </a:rPr>
              <a:t>STAI</a:t>
            </a:r>
            <a:r>
              <a:rPr lang="ru-RU" b="1" dirty="0">
                <a:solidFill>
                  <a:srgbClr val="FFFF00"/>
                </a:solidFill>
              </a:rPr>
              <a:t> (Ханин, 1976; </a:t>
            </a:r>
            <a:r>
              <a:rPr lang="en-US" b="1" dirty="0" err="1">
                <a:solidFill>
                  <a:srgbClr val="FFFF00"/>
                </a:solidFill>
              </a:rPr>
              <a:t>Spielberger</a:t>
            </a:r>
            <a:r>
              <a:rPr lang="ru-RU" b="1" dirty="0">
                <a:solidFill>
                  <a:srgbClr val="FFFF00"/>
                </a:solidFill>
              </a:rPr>
              <a:t>, 1970). </a:t>
            </a:r>
          </a:p>
          <a:p>
            <a:r>
              <a:rPr lang="ru-RU" b="1" dirty="0">
                <a:solidFill>
                  <a:srgbClr val="FFFF00"/>
                </a:solidFill>
              </a:rPr>
              <a:t>Методика Уровень соотношения ценности и доступности в различных жизненных сферах - УСЦД (</a:t>
            </a:r>
            <a:r>
              <a:rPr lang="ru-RU" b="1" dirty="0" err="1">
                <a:solidFill>
                  <a:srgbClr val="FFFF00"/>
                </a:solidFill>
              </a:rPr>
              <a:t>Фанталова</a:t>
            </a:r>
            <a:r>
              <a:rPr lang="ru-RU" b="1" dirty="0">
                <a:solidFill>
                  <a:srgbClr val="FFFF00"/>
                </a:solidFill>
              </a:rPr>
              <a:t>, 1997); </a:t>
            </a:r>
          </a:p>
          <a:p>
            <a:r>
              <a:rPr lang="ru-RU" b="1" dirty="0">
                <a:solidFill>
                  <a:srgbClr val="FFFF00"/>
                </a:solidFill>
              </a:rPr>
              <a:t>Интегративный тест тревожности - ИТТ (</a:t>
            </a:r>
            <a:r>
              <a:rPr lang="ru-RU" b="1" dirty="0" err="1">
                <a:solidFill>
                  <a:srgbClr val="FFFF00"/>
                </a:solidFill>
              </a:rPr>
              <a:t>Бизюк</a:t>
            </a:r>
            <a:r>
              <a:rPr lang="ru-RU" b="1" dirty="0">
                <a:solidFill>
                  <a:srgbClr val="FFFF00"/>
                </a:solidFill>
              </a:rPr>
              <a:t>, 1997);</a:t>
            </a:r>
          </a:p>
          <a:p>
            <a:r>
              <a:rPr lang="ru-RU" b="1" dirty="0">
                <a:solidFill>
                  <a:srgbClr val="FFFF00"/>
                </a:solidFill>
              </a:rPr>
              <a:t>Опросник «</a:t>
            </a:r>
            <a:r>
              <a:rPr lang="ru-RU" b="1" dirty="0" err="1">
                <a:solidFill>
                  <a:srgbClr val="FFFF00"/>
                </a:solidFill>
              </a:rPr>
              <a:t>Копинг</a:t>
            </a:r>
            <a:r>
              <a:rPr lang="ru-RU" b="1" dirty="0">
                <a:solidFill>
                  <a:srgbClr val="FFFF00"/>
                </a:solidFill>
              </a:rPr>
              <a:t>-поведение в стрессовых ситуациях» - </a:t>
            </a:r>
            <a:r>
              <a:rPr lang="en-US" b="1" dirty="0">
                <a:solidFill>
                  <a:srgbClr val="FFFF00"/>
                </a:solidFill>
              </a:rPr>
              <a:t>CISS</a:t>
            </a:r>
            <a:r>
              <a:rPr lang="ru-RU" b="1" dirty="0">
                <a:solidFill>
                  <a:srgbClr val="FFFF00"/>
                </a:solidFill>
              </a:rPr>
              <a:t>  (Крюкова, </a:t>
            </a:r>
            <a:r>
              <a:rPr lang="ru-RU" b="1" dirty="0" err="1">
                <a:solidFill>
                  <a:srgbClr val="FFFF00"/>
                </a:solidFill>
              </a:rPr>
              <a:t>Эндлер</a:t>
            </a:r>
            <a:r>
              <a:rPr lang="ru-RU" b="1" dirty="0">
                <a:solidFill>
                  <a:srgbClr val="FFFF00"/>
                </a:solidFill>
              </a:rPr>
              <a:t>, 2001) </a:t>
            </a:r>
          </a:p>
          <a:p>
            <a:r>
              <a:rPr lang="ru-RU" b="1" dirty="0">
                <a:solidFill>
                  <a:srgbClr val="FFFF00"/>
                </a:solidFill>
              </a:rPr>
              <a:t>Тест Ситуация - </a:t>
            </a:r>
            <a:r>
              <a:rPr lang="en-US" b="1" dirty="0">
                <a:solidFill>
                  <a:srgbClr val="FFFF00"/>
                </a:solidFill>
              </a:rPr>
              <a:t>BASE</a:t>
            </a:r>
            <a:r>
              <a:rPr lang="ru-RU" b="1" dirty="0">
                <a:solidFill>
                  <a:srgbClr val="FFFF00"/>
                </a:solidFill>
              </a:rPr>
              <a:t> (</a:t>
            </a:r>
            <a:r>
              <a:rPr lang="ru-RU" b="1" dirty="0" err="1">
                <a:solidFill>
                  <a:srgbClr val="FFFF00"/>
                </a:solidFill>
              </a:rPr>
              <a:t>Венгер</a:t>
            </a:r>
            <a:r>
              <a:rPr lang="ru-RU" b="1" dirty="0">
                <a:solidFill>
                  <a:srgbClr val="FFFF00"/>
                </a:solidFill>
              </a:rPr>
              <a:t>, </a:t>
            </a:r>
            <a:r>
              <a:rPr lang="ru-RU" b="1" dirty="0" err="1">
                <a:solidFill>
                  <a:srgbClr val="FFFF00"/>
                </a:solidFill>
              </a:rPr>
              <a:t>Ротенберг</a:t>
            </a:r>
            <a:r>
              <a:rPr lang="ru-RU" b="1" dirty="0">
                <a:solidFill>
                  <a:srgbClr val="FFFF00"/>
                </a:solidFill>
              </a:rPr>
              <a:t>, 1984).</a:t>
            </a:r>
          </a:p>
        </p:txBody>
      </p:sp>
    </p:spTree>
    <p:extLst>
      <p:ext uri="{BB962C8B-B14F-4D97-AF65-F5344CB8AC3E}">
        <p14:creationId xmlns:p14="http://schemas.microsoft.com/office/powerpoint/2010/main" val="137274745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Динамика АД, ЧСС, индекса </a:t>
            </a:r>
            <a:r>
              <a:rPr lang="ru-RU" sz="2800" b="1" spc="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Кердо</a:t>
            </a:r>
            <a:r>
              <a:rPr lang="ru-RU" sz="28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в процессе аэроионотерапии у больных АГ (М±</a:t>
            </a:r>
            <a:r>
              <a:rPr lang="en-US" sz="28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</a:t>
            </a:r>
            <a:r>
              <a:rPr lang="ru-RU" sz="28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)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937312558"/>
              </p:ext>
            </p:extLst>
          </p:nvPr>
        </p:nvGraphicFramePr>
        <p:xfrm>
          <a:off x="467544" y="1524000"/>
          <a:ext cx="8219256" cy="442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98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98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98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98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98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98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035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none" spc="0" dirty="0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Группа обследуемых</a:t>
                      </a:r>
                      <a:endParaRPr lang="ru-RU" sz="1600" b="1" cap="none" spc="0" dirty="0">
                        <a:ln w="1905"/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cap="none" spc="0" dirty="0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Показатель</a:t>
                      </a:r>
                      <a:endParaRPr lang="ru-RU" sz="1600" b="1" cap="none" spc="0" dirty="0">
                        <a:ln w="1905"/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cap="none" spc="0" dirty="0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САД,</a:t>
                      </a:r>
                      <a:endParaRPr lang="ru-RU" sz="2000" b="1" cap="none" spc="0" dirty="0">
                        <a:ln w="1905"/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cap="none" spc="0" dirty="0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мм </a:t>
                      </a:r>
                      <a:r>
                        <a:rPr lang="ru-RU" sz="2000" b="1" cap="none" spc="0" dirty="0" err="1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рт.ст</a:t>
                      </a:r>
                      <a:r>
                        <a:rPr lang="ru-RU" sz="2000" b="1" cap="none" spc="0" dirty="0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2000" b="1" cap="none" spc="0" dirty="0">
                        <a:ln w="1905"/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cap="none" spc="0" dirty="0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ДАД,</a:t>
                      </a:r>
                      <a:endParaRPr lang="ru-RU" sz="2000" b="1" cap="none" spc="0" dirty="0">
                        <a:ln w="1905"/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cap="none" spc="0" dirty="0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мм </a:t>
                      </a:r>
                      <a:r>
                        <a:rPr lang="ru-RU" sz="2000" b="1" cap="none" spc="0" dirty="0" err="1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рт.ст</a:t>
                      </a:r>
                      <a:endParaRPr lang="ru-RU" sz="2000" b="1" cap="none" spc="0" dirty="0">
                        <a:ln w="1905"/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cap="none" spc="0" dirty="0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ЧСС,</a:t>
                      </a:r>
                      <a:endParaRPr lang="ru-RU" sz="2000" b="1" cap="none" spc="0" dirty="0">
                        <a:ln w="1905"/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cap="none" spc="0" dirty="0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уд/мин</a:t>
                      </a:r>
                      <a:endParaRPr lang="ru-RU" sz="2000" b="1" cap="none" spc="0" dirty="0">
                        <a:ln w="1905"/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cap="none" spc="0" dirty="0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Индекс</a:t>
                      </a:r>
                      <a:endParaRPr lang="ru-RU" sz="2000" b="1" cap="none" spc="0" dirty="0">
                        <a:ln w="1905"/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cap="none" spc="0" dirty="0" err="1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Кердо</a:t>
                      </a:r>
                      <a:r>
                        <a:rPr lang="ru-RU" sz="2000" b="1" cap="none" spc="0" dirty="0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, %</a:t>
                      </a:r>
                      <a:endParaRPr lang="ru-RU" sz="2000" b="1" cap="none" spc="0" dirty="0">
                        <a:ln w="1905"/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0287"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b="1" kern="1200" cap="none" spc="0" dirty="0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Женщины</a:t>
                      </a:r>
                    </a:p>
                    <a:p>
                      <a:pPr algn="ctr"/>
                      <a:r>
                        <a:rPr lang="en-US" sz="1600" b="1" kern="1200" cap="none" spc="0" dirty="0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n=</a:t>
                      </a:r>
                      <a:r>
                        <a:rPr lang="ru-RU" sz="1600" b="1" kern="1200" cap="none" spc="0" dirty="0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25</a:t>
                      </a:r>
                      <a:endParaRPr lang="ru-RU" sz="1600" b="1" cap="none" spc="0" dirty="0">
                        <a:ln w="1905"/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cap="none" spc="0" dirty="0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Х1</a:t>
                      </a:r>
                      <a:endParaRPr lang="ru-RU" sz="1800" b="1" cap="none" spc="0" dirty="0">
                        <a:ln w="1905"/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cap="none" spc="0" dirty="0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137,9* ±3,5</a:t>
                      </a:r>
                      <a:endParaRPr lang="ru-RU" sz="1800" b="1" cap="none" spc="0" dirty="0">
                        <a:ln w="1905"/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cap="none" spc="0" dirty="0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88,2*±2,5</a:t>
                      </a:r>
                      <a:endParaRPr lang="ru-RU" sz="1800" b="1" cap="none" spc="0" dirty="0">
                        <a:ln w="1905"/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cap="none" spc="0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71,7±2,6</a:t>
                      </a:r>
                      <a:endParaRPr lang="ru-RU" sz="1800" b="1" cap="none" spc="0">
                        <a:ln w="1905"/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cap="none" spc="0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-25,8 ±5,3</a:t>
                      </a:r>
                      <a:endParaRPr lang="ru-RU" sz="1800" b="1" cap="none" spc="0">
                        <a:ln w="1905"/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0287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cap="none" spc="0" dirty="0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Х2</a:t>
                      </a:r>
                      <a:endParaRPr lang="ru-RU" sz="1800" b="1" cap="none" spc="0" dirty="0">
                        <a:ln w="1905"/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cap="none" spc="0" dirty="0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123,3 ±3,8</a:t>
                      </a:r>
                      <a:endParaRPr lang="ru-RU" sz="1800" b="1" cap="none" spc="0" dirty="0">
                        <a:ln w="1905"/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cap="none" spc="0" dirty="0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78,7 ± 2,1</a:t>
                      </a:r>
                      <a:endParaRPr lang="ru-RU" sz="1800" b="1" cap="none" spc="0" dirty="0">
                        <a:ln w="1905"/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cap="none" spc="0" dirty="0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65,8±1,9</a:t>
                      </a:r>
                      <a:endParaRPr lang="ru-RU" sz="1800" b="1" cap="none" spc="0" dirty="0">
                        <a:ln w="1905"/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cap="none" spc="0" dirty="0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-21,6 ± 4,7</a:t>
                      </a:r>
                      <a:endParaRPr lang="ru-RU" sz="1800" b="1" cap="none" spc="0" dirty="0">
                        <a:ln w="1905"/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0287"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b="1" kern="1200" cap="none" spc="0" dirty="0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Мужчины</a:t>
                      </a:r>
                    </a:p>
                    <a:p>
                      <a:pPr algn="ctr"/>
                      <a:r>
                        <a:rPr lang="en-US" sz="1600" b="1" kern="1200" cap="none" spc="0" dirty="0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n=</a:t>
                      </a:r>
                      <a:r>
                        <a:rPr lang="ru-RU" sz="1600" b="1" kern="1200" cap="none" spc="0" dirty="0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24</a:t>
                      </a:r>
                      <a:endParaRPr lang="ru-RU" sz="1600" b="1" cap="none" spc="0" dirty="0">
                        <a:ln w="1905"/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cap="none" spc="0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Х1</a:t>
                      </a:r>
                      <a:endParaRPr lang="ru-RU" sz="1800" b="1" cap="none" spc="0">
                        <a:ln w="1905"/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cap="none" spc="0" dirty="0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138,6* ±4,9</a:t>
                      </a:r>
                      <a:endParaRPr lang="ru-RU" sz="1800" b="1" cap="none" spc="0" dirty="0">
                        <a:ln w="1905"/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cap="none" spc="0" dirty="0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89,1* ±2,7</a:t>
                      </a:r>
                      <a:endParaRPr lang="ru-RU" sz="1800" b="1" cap="none" spc="0" dirty="0">
                        <a:ln w="1905"/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cap="none" spc="0" dirty="0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73,2 ±3,3</a:t>
                      </a:r>
                      <a:endParaRPr lang="ru-RU" sz="1800" b="1" cap="none" spc="0" dirty="0">
                        <a:ln w="1905"/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cap="none" spc="0" dirty="0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- 25,7 ± 6,0</a:t>
                      </a:r>
                      <a:endParaRPr lang="ru-RU" sz="1800" b="1" cap="none" spc="0" dirty="0">
                        <a:ln w="1905"/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0287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cap="none" spc="0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Х2</a:t>
                      </a:r>
                      <a:endParaRPr lang="ru-RU" sz="1800" b="1" cap="none" spc="0">
                        <a:ln w="1905"/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cap="none" spc="0" dirty="0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122,0 ±2,3</a:t>
                      </a:r>
                      <a:endParaRPr lang="ru-RU" sz="1800" b="1" cap="none" spc="0" dirty="0">
                        <a:ln w="1905"/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cap="none" spc="0" dirty="0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79,1 ±1,7</a:t>
                      </a:r>
                      <a:endParaRPr lang="ru-RU" sz="1800" b="1" cap="none" spc="0" dirty="0">
                        <a:ln w="1905"/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cap="none" spc="0" dirty="0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75,7 ±3,0</a:t>
                      </a:r>
                      <a:endParaRPr lang="ru-RU" sz="1800" b="1" cap="none" spc="0" dirty="0">
                        <a:ln w="1905"/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cap="none" spc="0" dirty="0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-15,3 ±3,3</a:t>
                      </a:r>
                      <a:endParaRPr lang="ru-RU" sz="1800" b="1" cap="none" spc="0" dirty="0">
                        <a:ln w="1905"/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0287"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b="1" kern="1200" cap="none" spc="0" dirty="0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Оба пола</a:t>
                      </a:r>
                    </a:p>
                    <a:p>
                      <a:pPr algn="ctr"/>
                      <a:r>
                        <a:rPr lang="en-US" sz="1600" b="1" kern="1200" cap="none" spc="0" dirty="0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n=</a:t>
                      </a:r>
                      <a:r>
                        <a:rPr lang="ru-RU" sz="1600" b="1" kern="1200" cap="none" spc="0" dirty="0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49</a:t>
                      </a:r>
                      <a:endParaRPr lang="ru-RU" sz="1600" b="1" cap="none" spc="0" dirty="0">
                        <a:ln w="1905"/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cap="none" spc="0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Х1</a:t>
                      </a:r>
                      <a:endParaRPr lang="ru-RU" sz="1800" b="1" cap="none" spc="0">
                        <a:ln w="1905"/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cap="none" spc="0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132,2* ±2,9</a:t>
                      </a:r>
                      <a:endParaRPr lang="ru-RU" sz="1800" b="1" cap="none" spc="0">
                        <a:ln w="1905"/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cap="none" spc="0" dirty="0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88,7* ±1,8</a:t>
                      </a:r>
                      <a:endParaRPr lang="ru-RU" sz="1800" b="1" cap="none" spc="0" dirty="0">
                        <a:ln w="1905"/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cap="none" spc="0" dirty="0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72,4 ±2,1</a:t>
                      </a:r>
                      <a:endParaRPr lang="ru-RU" sz="1800" b="1" cap="none" spc="0" dirty="0">
                        <a:ln w="1905"/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cap="none" spc="0" dirty="0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-25,7 ± 4,0</a:t>
                      </a:r>
                      <a:endParaRPr lang="ru-RU" sz="1800" b="1" cap="none" spc="0" dirty="0">
                        <a:ln w="1905"/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0287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cap="none" spc="0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Х2</a:t>
                      </a:r>
                      <a:endParaRPr lang="ru-RU" sz="1800" b="1" cap="none" spc="0">
                        <a:ln w="1905"/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cap="none" spc="0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122,7 ±2,2</a:t>
                      </a:r>
                      <a:endParaRPr lang="ru-RU" sz="1800" b="1" cap="none" spc="0">
                        <a:ln w="1905"/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cap="none" spc="0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78,9 ±1,3</a:t>
                      </a:r>
                      <a:endParaRPr lang="ru-RU" sz="1800" b="1" cap="none" spc="0">
                        <a:ln w="1905"/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cap="none" spc="0" dirty="0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70,7 ±1,9</a:t>
                      </a:r>
                      <a:endParaRPr lang="ru-RU" sz="1800" b="1" cap="none" spc="0" dirty="0">
                        <a:ln w="1905"/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cap="none" spc="0" dirty="0">
                          <a:ln w="1905"/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-13,6 ±3,1</a:t>
                      </a:r>
                      <a:endParaRPr lang="ru-RU" sz="1800" b="1" cap="none" spc="0" dirty="0">
                        <a:ln w="1905"/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-17685" y="6119718"/>
            <a:ext cx="916168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/>
              <a:t>Примечание: Х1 - показатели до курса аэроионотерапии; Х2 - после курса аэроионотерапии; * - достоверность различий при р &lt; 0,05</a:t>
            </a:r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81407787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6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ЭФФЕКТИВНОСТЬ ПСИХОФИЗИОЛОГИЧЕСКОЙ КОРРЕКЦИИ (баллы)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99193643"/>
              </p:ext>
            </p:extLst>
          </p:nvPr>
        </p:nvGraphicFramePr>
        <p:xfrm>
          <a:off x="457200" y="1524000"/>
          <a:ext cx="4059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Объект 7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346296674"/>
              </p:ext>
            </p:extLst>
          </p:nvPr>
        </p:nvGraphicFramePr>
        <p:xfrm>
          <a:off x="4648200" y="1524000"/>
          <a:ext cx="4059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-12305" y="6372321"/>
            <a:ext cx="90488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/>
              <a:t>Примечание. Показатели  обозначены </a:t>
            </a:r>
            <a:r>
              <a:rPr lang="en-US" sz="1600" dirty="0"/>
              <a:t>I</a:t>
            </a:r>
            <a:r>
              <a:rPr lang="ru-RU" sz="1600" dirty="0"/>
              <a:t>- депрессия (</a:t>
            </a:r>
            <a:r>
              <a:rPr lang="en-US" sz="1600" dirty="0"/>
              <a:t>SDS</a:t>
            </a:r>
            <a:r>
              <a:rPr lang="ru-RU" sz="1600" dirty="0"/>
              <a:t>),</a:t>
            </a:r>
            <a:r>
              <a:rPr lang="en-US" sz="1600" dirty="0"/>
              <a:t>   II</a:t>
            </a:r>
            <a:r>
              <a:rPr lang="ru-RU" sz="1600" dirty="0"/>
              <a:t> – конституциональная тревожность (</a:t>
            </a:r>
            <a:r>
              <a:rPr lang="en-US" sz="1600" dirty="0"/>
              <a:t>STAI</a:t>
            </a:r>
            <a:r>
              <a:rPr lang="ru-RU" sz="1600" dirty="0"/>
              <a:t>),</a:t>
            </a:r>
            <a:r>
              <a:rPr lang="en-US" sz="1600" dirty="0"/>
              <a:t>   III – </a:t>
            </a:r>
            <a:r>
              <a:rPr lang="ru-RU" sz="1600" dirty="0"/>
              <a:t>реактивная тревожность</a:t>
            </a:r>
            <a:r>
              <a:rPr lang="en-US" sz="1600" dirty="0"/>
              <a:t> (STAI</a:t>
            </a:r>
            <a:r>
              <a:rPr lang="en-US" sz="1400" dirty="0"/>
              <a:t>)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67012970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6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ЭФФЕКТИВНОСТЬ ПСИХОФИЗИОЛОГИЧЕСКОЙ КОРРЕКЦИИ (баллы)</a:t>
            </a:r>
            <a:endParaRPr lang="ru-RU" sz="26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21037130"/>
              </p:ext>
            </p:extLst>
          </p:nvPr>
        </p:nvGraphicFramePr>
        <p:xfrm>
          <a:off x="457200" y="1524000"/>
          <a:ext cx="4059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Объект 5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331464305"/>
              </p:ext>
            </p:extLst>
          </p:nvPr>
        </p:nvGraphicFramePr>
        <p:xfrm>
          <a:off x="4648200" y="1524000"/>
          <a:ext cx="4059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7480496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ВЫВОДЫ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Важным направлением в изучении проблемы здоровья населения в северном регионе являются длительные </a:t>
            </a:r>
            <a:r>
              <a:rPr lang="ru-RU" dirty="0" err="1"/>
              <a:t>проспективные</a:t>
            </a:r>
            <a:r>
              <a:rPr lang="ru-RU" dirty="0"/>
              <a:t> наблюдения психологического характера. </a:t>
            </a:r>
          </a:p>
          <a:p>
            <a:r>
              <a:rPr lang="ru-RU" dirty="0"/>
              <a:t>В северном регионе для лиц с психосоматической патологией характерна общая напряженность аффективной сферы, повышенная невротизация и склонность к формированию устойчивых депрессивных реакций. В общей картине психических изменений обнаружено усиление </a:t>
            </a:r>
            <a:r>
              <a:rPr lang="ru-RU" dirty="0" err="1"/>
              <a:t>истеро</a:t>
            </a:r>
            <a:r>
              <a:rPr lang="ru-RU" dirty="0"/>
              <a:t>-ипохондрических проявлений. У женщин эти изменения усугубляются снижением общей продуктивности и социальной </a:t>
            </a:r>
            <a:r>
              <a:rPr lang="ru-RU" dirty="0" err="1"/>
              <a:t>дизадаптацией</a:t>
            </a:r>
            <a:r>
              <a:rPr lang="ru-RU" dirty="0"/>
              <a:t>. </a:t>
            </a:r>
            <a:endParaRPr lang="ru-RU" spc="1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683752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ВЫВОДЫ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В северном регионе для лиц с АГ характерна общая напряженность аффективной сферы, повышенная невротизация и склонность к формированию устойчивых депрессивных реакций. </a:t>
            </a:r>
          </a:p>
          <a:p>
            <a:r>
              <a:rPr lang="ru-RU" dirty="0"/>
              <a:t>В общей картине психических изменений у лиц с АГ обнаружено усиление </a:t>
            </a:r>
            <a:r>
              <a:rPr lang="ru-RU" dirty="0" err="1"/>
              <a:t>истеро</a:t>
            </a:r>
            <a:r>
              <a:rPr lang="ru-RU" dirty="0"/>
              <a:t>-ипохондрических проявлений. У женщин эти изменения усугубляются снижением общей продуктивности и социальной </a:t>
            </a:r>
            <a:r>
              <a:rPr lang="ru-RU" dirty="0" err="1"/>
              <a:t>дизадаптацией</a:t>
            </a:r>
            <a:r>
              <a:rPr lang="ru-RU" dirty="0"/>
              <a:t>.</a:t>
            </a:r>
          </a:p>
          <a:p>
            <a:r>
              <a:rPr lang="ru-RU" spc="100" dirty="0"/>
              <a:t>Установлены негативные тенденции накопления стресса и депрессии у славян с ИБС, по сравнению с ненцами с ИБС. </a:t>
            </a:r>
          </a:p>
          <a:p>
            <a:r>
              <a:rPr lang="ru-RU" spc="100" dirty="0"/>
              <a:t>Получены достоверные корреляции ИБС с общей нервностью, эмоциональными нагрузками и семейными нарушениями у мужчин с ИБС, независимо от этнической принадлежности.</a:t>
            </a:r>
            <a:r>
              <a:rPr lang="ru-RU" dirty="0"/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920850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483768" y="2636912"/>
            <a:ext cx="434151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6000" b="1" dirty="0">
                <a:solidFill>
                  <a:srgbClr val="C00000"/>
                </a:solidFill>
              </a:rPr>
              <a:t>СПАСИБО!</a:t>
            </a:r>
          </a:p>
        </p:txBody>
      </p:sp>
    </p:spTree>
    <p:extLst>
      <p:ext uri="{BB962C8B-B14F-4D97-AF65-F5344CB8AC3E}">
        <p14:creationId xmlns:p14="http://schemas.microsoft.com/office/powerpoint/2010/main" val="345296686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noFill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ЖЕНЩИНЫ СЛАВЯНКИ С ИШЕМИЧЕСКОЙ БОЛЕЗНЬЮ СЕРДЦА (баллы)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28150672"/>
              </p:ext>
            </p:extLst>
          </p:nvPr>
        </p:nvGraphicFramePr>
        <p:xfrm>
          <a:off x="457200" y="1524000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-1" y="6085745"/>
            <a:ext cx="9144001" cy="101566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marL="228600" indent="-228600" algn="ctr">
              <a:buAutoNum type="arabicPeriod"/>
            </a:pPr>
            <a:r>
              <a:rPr lang="ru-RU" sz="1200" b="1" dirty="0"/>
              <a:t>Пожалуй, я человек нервный; 2. Я очень беспокоюсь о своей работе; 3. Я часто ощущаю нервное напряжение;</a:t>
            </a:r>
          </a:p>
          <a:p>
            <a:pPr algn="ctr"/>
            <a:r>
              <a:rPr lang="ru-RU" sz="1200" b="1" dirty="0"/>
              <a:t>4. Моя повседневная деятельность вызывает большое напряжение; 5. Общаясь с людьми, я часто ощущаю нервное напряжение; 6. К концу дня я совершенно истощен физически и психически; 7. В моей семье часто возникают напряженные отношения</a:t>
            </a:r>
            <a:endParaRPr lang="ru-RU" sz="1200" dirty="0"/>
          </a:p>
          <a:p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111993798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СТРУКТУРА КОНСТИТУЦИОНАЛЬНОЙ ТРЕВОЖНОСТИ (ИТТ, </a:t>
            </a:r>
            <a:r>
              <a:rPr lang="ru-RU" sz="2800" b="1" spc="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ус.ед</a:t>
            </a:r>
            <a:r>
              <a:rPr lang="ru-RU" sz="28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.)</a:t>
            </a:r>
            <a:endParaRPr lang="ru-RU" sz="28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108112763"/>
              </p:ext>
            </p:extLst>
          </p:nvPr>
        </p:nvGraphicFramePr>
        <p:xfrm>
          <a:off x="457200" y="1524000"/>
          <a:ext cx="4059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Объект 5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080362833"/>
              </p:ext>
            </p:extLst>
          </p:nvPr>
        </p:nvGraphicFramePr>
        <p:xfrm>
          <a:off x="4648200" y="1524000"/>
          <a:ext cx="4059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6179991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1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ТРЕВОГА В АКТУАЛЬНОМ СОСТОЯНИИ У БОЛЬНЫХ АГ </a:t>
            </a:r>
            <a:r>
              <a:rPr lang="ru-RU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(ИТТ, </a:t>
            </a:r>
            <a:r>
              <a:rPr lang="ru-RU" b="1" spc="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ус.ед</a:t>
            </a:r>
            <a:r>
              <a:rPr lang="ru-RU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.)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0945359"/>
              </p:ext>
            </p:extLst>
          </p:nvPr>
        </p:nvGraphicFramePr>
        <p:xfrm>
          <a:off x="457200" y="1524000"/>
          <a:ext cx="4059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Объект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7236296" y="4054787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chemeClr val="bg1">
                    <a:lumMod val="85000"/>
                    <a:lumOff val="15000"/>
                  </a:schemeClr>
                </a:solidFill>
              </a:rPr>
              <a:t>норма</a:t>
            </a:r>
          </a:p>
        </p:txBody>
      </p:sp>
    </p:spTree>
    <p:extLst>
      <p:ext uri="{BB962C8B-B14F-4D97-AF65-F5344CB8AC3E}">
        <p14:creationId xmlns:p14="http://schemas.microsoft.com/office/powerpoint/2010/main" val="198848180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КОНСТИТУЦИОНАЛЬНАЯ ТРЕВОЖНОСТЬ У ЛИЦ С АГ В СЕВЕРНОМ РЕГИОНЕ (ИТТ, баллы)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72641911"/>
              </p:ext>
            </p:extLst>
          </p:nvPr>
        </p:nvGraphicFramePr>
        <p:xfrm>
          <a:off x="457200" y="1524000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1369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0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МАТЕРИАЛ И МЕТОДЫ</a:t>
            </a:r>
            <a:endParaRPr lang="ru-RU" b="1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dirty="0">
                <a:solidFill>
                  <a:srgbClr val="FFFF00"/>
                </a:solidFill>
              </a:rPr>
              <a:t>Пробы для оценки функциональной асимметрии рук:</a:t>
            </a:r>
          </a:p>
          <a:p>
            <a:pPr marL="514350" lvl="0" indent="-514350">
              <a:buFont typeface="+mj-lt"/>
              <a:buAutoNum type="alphaLcParenR"/>
            </a:pPr>
            <a:r>
              <a:rPr lang="ru-RU" b="1" dirty="0">
                <a:solidFill>
                  <a:srgbClr val="FFFF00"/>
                </a:solidFill>
              </a:rPr>
              <a:t>опросник </a:t>
            </a:r>
            <a:r>
              <a:rPr lang="en-US" b="1" dirty="0">
                <a:solidFill>
                  <a:srgbClr val="FFFF00"/>
                </a:solidFill>
              </a:rPr>
              <a:t>Annett</a:t>
            </a:r>
            <a:r>
              <a:rPr lang="ru-RU" b="1" dirty="0">
                <a:solidFill>
                  <a:srgbClr val="FFFF00"/>
                </a:solidFill>
              </a:rPr>
              <a:t>;</a:t>
            </a:r>
          </a:p>
          <a:p>
            <a:pPr marL="514350" lvl="0" indent="-514350">
              <a:buFont typeface="+mj-lt"/>
              <a:buAutoNum type="alphaLcParenR"/>
            </a:pPr>
            <a:r>
              <a:rPr lang="ru-RU" b="1" dirty="0">
                <a:solidFill>
                  <a:srgbClr val="FFFF00"/>
                </a:solidFill>
              </a:rPr>
              <a:t>проба </a:t>
            </a:r>
            <a:r>
              <a:rPr lang="ru-RU" b="1" dirty="0" err="1">
                <a:solidFill>
                  <a:srgbClr val="FFFF00"/>
                </a:solidFill>
              </a:rPr>
              <a:t>Лурии</a:t>
            </a:r>
            <a:r>
              <a:rPr lang="ru-RU" b="1" dirty="0">
                <a:solidFill>
                  <a:srgbClr val="FFFF00"/>
                </a:solidFill>
              </a:rPr>
              <a:t> (Взять предмет);</a:t>
            </a:r>
          </a:p>
          <a:p>
            <a:pPr marL="514350" lvl="0" indent="-514350">
              <a:buFont typeface="+mj-lt"/>
              <a:buAutoNum type="alphaLcParenR"/>
            </a:pPr>
            <a:r>
              <a:rPr lang="ru-RU" b="1" dirty="0">
                <a:solidFill>
                  <a:srgbClr val="FFFF00"/>
                </a:solidFill>
              </a:rPr>
              <a:t>проба </a:t>
            </a:r>
            <a:r>
              <a:rPr lang="en-US" b="1" dirty="0">
                <a:solidFill>
                  <a:srgbClr val="FFFF00"/>
                </a:solidFill>
              </a:rPr>
              <a:t>Berman</a:t>
            </a:r>
            <a:r>
              <a:rPr lang="ru-RU" b="1" dirty="0">
                <a:solidFill>
                  <a:srgbClr val="FFFF00"/>
                </a:solidFill>
              </a:rPr>
              <a:t>а (Двумя руками одновременно нарисовать круги);</a:t>
            </a:r>
          </a:p>
          <a:p>
            <a:pPr marL="514350" lvl="0" indent="-514350">
              <a:buFont typeface="+mj-lt"/>
              <a:buAutoNum type="alphaLcParenR"/>
            </a:pPr>
            <a:r>
              <a:rPr lang="ru-RU" b="1" dirty="0">
                <a:solidFill>
                  <a:srgbClr val="FFFF00"/>
                </a:solidFill>
              </a:rPr>
              <a:t>проба </a:t>
            </a:r>
            <a:r>
              <a:rPr lang="en-US" b="1" dirty="0" err="1">
                <a:solidFill>
                  <a:srgbClr val="FFFF00"/>
                </a:solidFill>
              </a:rPr>
              <a:t>Lutza</a:t>
            </a:r>
            <a:r>
              <a:rPr lang="ru-RU" b="1" dirty="0">
                <a:solidFill>
                  <a:srgbClr val="FFFF00"/>
                </a:solidFill>
              </a:rPr>
              <a:t> (тест «Замок»);</a:t>
            </a:r>
          </a:p>
          <a:p>
            <a:pPr marL="514350" lvl="0" indent="-514350">
              <a:buFont typeface="+mj-lt"/>
              <a:buAutoNum type="alphaLcParenR"/>
            </a:pPr>
            <a:r>
              <a:rPr lang="ru-RU" b="1" dirty="0">
                <a:solidFill>
                  <a:srgbClr val="FFFF00"/>
                </a:solidFill>
              </a:rPr>
              <a:t>проба </a:t>
            </a:r>
            <a:r>
              <a:rPr lang="en-US" b="1" dirty="0" err="1">
                <a:solidFill>
                  <a:srgbClr val="FFFF00"/>
                </a:solidFill>
              </a:rPr>
              <a:t>Ludwiga</a:t>
            </a:r>
            <a:r>
              <a:rPr lang="ru-RU" b="1" dirty="0">
                <a:solidFill>
                  <a:srgbClr val="FFFF00"/>
                </a:solidFill>
              </a:rPr>
              <a:t> (тест «Поза Наполеона»);</a:t>
            </a:r>
          </a:p>
          <a:p>
            <a:pPr marL="514350" lvl="0" indent="-514350">
              <a:buFont typeface="+mj-lt"/>
              <a:buAutoNum type="alphaLcParenR"/>
            </a:pPr>
            <a:r>
              <a:rPr lang="ru-RU" b="1" dirty="0">
                <a:solidFill>
                  <a:srgbClr val="FFFF00"/>
                </a:solidFill>
              </a:rPr>
              <a:t>проба </a:t>
            </a:r>
            <a:r>
              <a:rPr lang="en-US" b="1" dirty="0" err="1">
                <a:solidFill>
                  <a:srgbClr val="FFFF00"/>
                </a:solidFill>
              </a:rPr>
              <a:t>Darcus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ru-RU" b="1" dirty="0">
                <a:solidFill>
                  <a:srgbClr val="FFFF00"/>
                </a:solidFill>
              </a:rPr>
              <a:t>(тест «Хлопок»</a:t>
            </a:r>
            <a:r>
              <a:rPr lang="en-US" b="1" dirty="0">
                <a:solidFill>
                  <a:srgbClr val="FFFF00"/>
                </a:solidFill>
              </a:rPr>
              <a:t>)</a:t>
            </a:r>
            <a:r>
              <a:rPr lang="ru-RU" b="1" dirty="0">
                <a:solidFill>
                  <a:srgbClr val="FFFF00"/>
                </a:solidFill>
              </a:rPr>
              <a:t>;</a:t>
            </a:r>
          </a:p>
          <a:p>
            <a:pPr marL="514350" lvl="0" indent="-514350">
              <a:buFont typeface="+mj-lt"/>
              <a:buAutoNum type="alphaLcParenR"/>
            </a:pPr>
            <a:r>
              <a:rPr lang="ru-RU" b="1" dirty="0">
                <a:solidFill>
                  <a:srgbClr val="FFFF00"/>
                </a:solidFill>
              </a:rPr>
              <a:t>проба </a:t>
            </a:r>
            <a:r>
              <a:rPr lang="en-US" b="1" dirty="0" err="1">
                <a:solidFill>
                  <a:srgbClr val="FFFF00"/>
                </a:solidFill>
              </a:rPr>
              <a:t>Fleishmana</a:t>
            </a:r>
            <a:r>
              <a:rPr lang="ru-RU" b="1" dirty="0">
                <a:solidFill>
                  <a:srgbClr val="FFFF00"/>
                </a:solidFill>
              </a:rPr>
              <a:t> (Прочертить след в лабиринте иглой, не касаясь стенок  лабиринта).</a:t>
            </a:r>
          </a:p>
          <a:p>
            <a:pPr lvl="0"/>
            <a:r>
              <a:rPr lang="ru-RU" b="1" dirty="0">
                <a:solidFill>
                  <a:srgbClr val="FFFF00"/>
                </a:solidFill>
              </a:rPr>
              <a:t>Пробы для оценки функциональной асимметрии ног:</a:t>
            </a:r>
          </a:p>
          <a:p>
            <a:pPr marL="514350" lvl="0" indent="-514350">
              <a:buFont typeface="+mj-lt"/>
              <a:buAutoNum type="alphaLcParenR"/>
            </a:pPr>
            <a:r>
              <a:rPr lang="ru-RU" b="1" dirty="0">
                <a:solidFill>
                  <a:srgbClr val="FFFF00"/>
                </a:solidFill>
              </a:rPr>
              <a:t>проба </a:t>
            </a:r>
            <a:r>
              <a:rPr lang="ru-RU" b="1" dirty="0" err="1">
                <a:solidFill>
                  <a:srgbClr val="FFFF00"/>
                </a:solidFill>
              </a:rPr>
              <a:t>Лобзина</a:t>
            </a:r>
            <a:r>
              <a:rPr lang="ru-RU" b="1" dirty="0">
                <a:solidFill>
                  <a:srgbClr val="FFFF00"/>
                </a:solidFill>
              </a:rPr>
              <a:t> (Закидывание ноги на ногу);</a:t>
            </a:r>
          </a:p>
          <a:p>
            <a:pPr marL="514350" lvl="0" indent="-514350">
              <a:buFont typeface="+mj-lt"/>
              <a:buAutoNum type="alphaLcParenR"/>
            </a:pPr>
            <a:r>
              <a:rPr lang="ru-RU" b="1" dirty="0">
                <a:solidFill>
                  <a:srgbClr val="FFFF00"/>
                </a:solidFill>
              </a:rPr>
              <a:t>проба </a:t>
            </a:r>
            <a:r>
              <a:rPr lang="ru-RU" b="1" dirty="0" err="1">
                <a:solidFill>
                  <a:srgbClr val="FFFF00"/>
                </a:solidFill>
              </a:rPr>
              <a:t>Лурии</a:t>
            </a:r>
            <a:r>
              <a:rPr lang="ru-RU" b="1" dirty="0">
                <a:solidFill>
                  <a:srgbClr val="FFFF00"/>
                </a:solidFill>
              </a:rPr>
              <a:t> (Подпрыгнуть на одной ноге);</a:t>
            </a:r>
          </a:p>
          <a:p>
            <a:pPr marL="514350" lvl="0" indent="-514350">
              <a:buFont typeface="+mj-lt"/>
              <a:buAutoNum type="alphaLcParenR"/>
            </a:pPr>
            <a:r>
              <a:rPr lang="ru-RU" b="1" dirty="0">
                <a:solidFill>
                  <a:srgbClr val="FFFF00"/>
                </a:solidFill>
              </a:rPr>
              <a:t>проба </a:t>
            </a:r>
            <a:r>
              <a:rPr lang="ru-RU" b="1" dirty="0" err="1">
                <a:solidFill>
                  <a:srgbClr val="FFFF00"/>
                </a:solidFill>
              </a:rPr>
              <a:t>Лурии</a:t>
            </a:r>
            <a:r>
              <a:rPr lang="ru-RU" b="1" dirty="0">
                <a:solidFill>
                  <a:srgbClr val="FFFF00"/>
                </a:solidFill>
              </a:rPr>
              <a:t> (Встать на колено);</a:t>
            </a:r>
          </a:p>
          <a:p>
            <a:pPr marL="514350" lvl="0" indent="-514350">
              <a:buFont typeface="+mj-lt"/>
              <a:buAutoNum type="alphaLcParenR"/>
            </a:pPr>
            <a:r>
              <a:rPr lang="ru-RU" b="1" dirty="0">
                <a:solidFill>
                  <a:srgbClr val="FFFF00"/>
                </a:solidFill>
              </a:rPr>
              <a:t>проба </a:t>
            </a:r>
            <a:r>
              <a:rPr lang="en-US" b="1" dirty="0">
                <a:solidFill>
                  <a:srgbClr val="FFFF00"/>
                </a:solidFill>
              </a:rPr>
              <a:t>Berman</a:t>
            </a:r>
            <a:r>
              <a:rPr lang="ru-RU" b="1" dirty="0">
                <a:solidFill>
                  <a:srgbClr val="FFFF00"/>
                </a:solidFill>
              </a:rPr>
              <a:t>а (Подойти к двери, вернуться пятясь).</a:t>
            </a:r>
          </a:p>
          <a:p>
            <a:pPr marL="514350" lvl="0" indent="-514350">
              <a:buFont typeface="+mj-lt"/>
              <a:buAutoNum type="alphaLcParenR"/>
            </a:pPr>
            <a:endParaRPr lang="ru-RU" dirty="0"/>
          </a:p>
          <a:p>
            <a:pPr marL="514350" lvl="0" indent="-514350">
              <a:buFont typeface="+mj-lt"/>
              <a:buAutoNum type="alphaLcParenR"/>
            </a:pPr>
            <a:endParaRPr lang="ru-RU" dirty="0"/>
          </a:p>
          <a:p>
            <a:pPr marL="514350" lvl="0" indent="-514350">
              <a:buFont typeface="+mj-lt"/>
              <a:buAutoNum type="alphaLcParenR"/>
            </a:pPr>
            <a:endParaRPr lang="ru-RU" dirty="0"/>
          </a:p>
          <a:p>
            <a:pPr marL="0" lv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728963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СТРУКТУРА ТРЕВОГИ (ИТТ, ус. ед.)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289176549"/>
              </p:ext>
            </p:extLst>
          </p:nvPr>
        </p:nvGraphicFramePr>
        <p:xfrm>
          <a:off x="457200" y="1524000"/>
          <a:ext cx="4059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Объект 5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652804812"/>
              </p:ext>
            </p:extLst>
          </p:nvPr>
        </p:nvGraphicFramePr>
        <p:xfrm>
          <a:off x="4648200" y="1524000"/>
          <a:ext cx="4059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0" y="6165304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Субшкалы</a:t>
            </a:r>
            <a:r>
              <a:rPr lang="ru-RU" sz="1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ИТТ обозначены: ЭД - эмоциональный дискомфорт, ACT - астенический компонент тревожности, ФОБ - </a:t>
            </a:r>
            <a:r>
              <a:rPr lang="ru-RU" sz="1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фобический</a:t>
            </a:r>
            <a:r>
              <a:rPr lang="ru-RU" sz="1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компонент тревожности, ОП - тревожная оценка перспективы, СЗ - социальная реакция защиты</a:t>
            </a:r>
          </a:p>
          <a:p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3441043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890728933"/>
              </p:ext>
            </p:extLst>
          </p:nvPr>
        </p:nvGraphicFramePr>
        <p:xfrm>
          <a:off x="457200" y="1524000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3888601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ТРЕВОГА У ЛИЦ С АГ (</a:t>
            </a:r>
            <a:r>
              <a:rPr lang="ru-RU" b="1" spc="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ус.ед</a:t>
            </a:r>
            <a:r>
              <a:rPr lang="ru-RU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.)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121689430"/>
              </p:ext>
            </p:extLst>
          </p:nvPr>
        </p:nvGraphicFramePr>
        <p:xfrm>
          <a:off x="457200" y="1524000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51920" y="3645024"/>
            <a:ext cx="14542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</a:rPr>
              <a:t>р=0,0001</a:t>
            </a:r>
          </a:p>
        </p:txBody>
      </p:sp>
    </p:spTree>
    <p:extLst>
      <p:ext uri="{BB962C8B-B14F-4D97-AF65-F5344CB8AC3E}">
        <p14:creationId xmlns:p14="http://schemas.microsoft.com/office/powerpoint/2010/main" val="240334529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КАЧЕСТВО ЗДОРОВЬЯ У ЛИЦ С АГ (</a:t>
            </a:r>
            <a:r>
              <a:rPr lang="en-US" sz="36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SF-36</a:t>
            </a:r>
            <a:r>
              <a:rPr lang="ru-RU" sz="36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; %)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898914337"/>
              </p:ext>
            </p:extLst>
          </p:nvPr>
        </p:nvGraphicFramePr>
        <p:xfrm>
          <a:off x="457200" y="1524000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0" y="6021288"/>
            <a:ext cx="9036496" cy="954107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/>
              <a:t>Шкалы опросника </a:t>
            </a:r>
            <a:r>
              <a:rPr lang="en-US" sz="1400" b="1" dirty="0"/>
              <a:t>SF</a:t>
            </a:r>
            <a:r>
              <a:rPr lang="ru-RU" sz="1400" b="1" dirty="0"/>
              <a:t>-36 обозначены: ФФ- физическое функционирование, РФ - ролевое функционирование, ФБ - физическая боль, ЗЦ - здоровье в целом, ЖЭ - жизненная энергия, СФ - социальное функционирование, ЭФ - эмоциональное функционирование; ПЗ - психическое здоровье</a:t>
            </a:r>
          </a:p>
        </p:txBody>
      </p:sp>
    </p:spTree>
    <p:extLst>
      <p:ext uri="{BB962C8B-B14F-4D97-AF65-F5344CB8AC3E}">
        <p14:creationId xmlns:p14="http://schemas.microsoft.com/office/powerpoint/2010/main" val="238967281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noFill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СТРЕСС У МУЖЧИН-СЛАВЯН С ИШЕМИЧЕСКОЙ БОЛЕЗНЬЮ СЕРДЦА (</a:t>
            </a:r>
            <a:r>
              <a:rPr lang="ru-RU" sz="2800" b="1" spc="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ус.ед</a:t>
            </a:r>
            <a:r>
              <a:rPr lang="ru-RU" sz="28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.)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67051822"/>
              </p:ext>
            </p:extLst>
          </p:nvPr>
        </p:nvGraphicFramePr>
        <p:xfrm>
          <a:off x="457200" y="1524000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46646" y="3356992"/>
            <a:ext cx="1728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</a:rPr>
              <a:t>р=0,007</a:t>
            </a:r>
          </a:p>
        </p:txBody>
      </p:sp>
    </p:spTree>
    <p:extLst>
      <p:ext uri="{BB962C8B-B14F-4D97-AF65-F5344CB8AC3E}">
        <p14:creationId xmlns:p14="http://schemas.microsoft.com/office/powerpoint/2010/main" val="79346320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ПОКАЗАТЕЛИ  ТРЕВОЖНОСТИ  </a:t>
            </a:r>
            <a:br>
              <a:rPr lang="ru-RU" sz="32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sz="32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  ЛИЦ  С ИБС (</a:t>
            </a:r>
            <a:r>
              <a:rPr lang="en-US" sz="32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HARS</a:t>
            </a:r>
            <a:r>
              <a:rPr lang="ru-RU" sz="32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, баллы)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942883171"/>
              </p:ext>
            </p:extLst>
          </p:nvPr>
        </p:nvGraphicFramePr>
        <p:xfrm>
          <a:off x="457200" y="1524000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9367230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МУЖЧИНЫ С ИШЕМИЧЕСКОЙ БОЛЕЗНЬЮ СЕРДЦА (баллы)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886283044"/>
              </p:ext>
            </p:extLst>
          </p:nvPr>
        </p:nvGraphicFramePr>
        <p:xfrm>
          <a:off x="457200" y="1524000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-8911" y="6075770"/>
            <a:ext cx="9144001" cy="1015663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marL="228600" indent="-228600" algn="ctr">
              <a:buAutoNum type="arabicPeriod"/>
            </a:pPr>
            <a:r>
              <a:rPr lang="ru-RU" sz="1200" b="1" dirty="0"/>
              <a:t>Пожалуй, я человек нервный; 2. Я очень беспокоюсь о своей работе; 3. Я часто ощущаю нервное напряжение;</a:t>
            </a:r>
          </a:p>
          <a:p>
            <a:pPr algn="ctr"/>
            <a:r>
              <a:rPr lang="ru-RU" sz="1200" b="1" dirty="0"/>
              <a:t>4. Моя повседневная деятельность вызывает большое напряжение; 5. Общаясь с людьми, я часто ощущаю нервное напряжение; 6. К концу дня я совершенно истощен физически и психически; 7. В моей семье часто возникают напряженные отношения</a:t>
            </a:r>
            <a:endParaRPr lang="ru-RU" sz="1200" dirty="0"/>
          </a:p>
          <a:p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104428439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АКТУАЛЬНОСТЬ  ИССЛЕДОВАНИЯ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Установлен  рост  распространенности  АГ  с  юга  на север (И.В. Корнильева, 2003; В.М. Иванов, 2005;</a:t>
            </a:r>
            <a:r>
              <a:rPr lang="ru-RU" i="1" dirty="0"/>
              <a:t> </a:t>
            </a:r>
            <a:r>
              <a:rPr lang="ru-RU" dirty="0"/>
              <a:t>Ю.А. Николаев</a:t>
            </a:r>
            <a:r>
              <a:rPr lang="ru-RU" i="1" dirty="0"/>
              <a:t>, </a:t>
            </a:r>
            <a:r>
              <a:rPr lang="ru-RU" dirty="0"/>
              <a:t>Е.В. Акимова и </a:t>
            </a:r>
            <a:r>
              <a:rPr lang="ru-RU" dirty="0" err="1"/>
              <a:t>соавт</a:t>
            </a:r>
            <a:r>
              <a:rPr lang="ru-RU" dirty="0"/>
              <a:t>., 2010; Д.Г. Тихонов, 2011 и др.).</a:t>
            </a:r>
          </a:p>
          <a:p>
            <a:r>
              <a:rPr lang="ru-RU" dirty="0"/>
              <a:t>Выявлено  воздействие  на  формирование  АГ особенностей  пищевого  поведения  у  населения холодных  территорий, низкие температуры окружающей  среды, хронические  стрессы (Р.А. </a:t>
            </a:r>
            <a:r>
              <a:rPr lang="ru-RU" dirty="0" err="1"/>
              <a:t>Еганян</a:t>
            </a:r>
            <a:r>
              <a:rPr lang="ru-RU" dirty="0"/>
              <a:t>, 2005; А.И. Попов, 2007; И.И. </a:t>
            </a:r>
            <a:r>
              <a:rPr lang="ru-RU" dirty="0" err="1"/>
              <a:t>Хамнагадаев</a:t>
            </a:r>
            <a:r>
              <a:rPr lang="ru-RU" dirty="0"/>
              <a:t>, 2008). </a:t>
            </a:r>
          </a:p>
          <a:p>
            <a:r>
              <a:rPr lang="ru-RU" dirty="0"/>
              <a:t>Влияние  психологических  факторов  на формирование  АГ  до  сих  пор  дискутируется (О.Н. Петрова, 2007; М.Н. Мамедов, А.А. Суханов; 2009; Ю.В. </a:t>
            </a:r>
            <a:r>
              <a:rPr lang="ru-RU" dirty="0" err="1"/>
              <a:t>Чебакова</a:t>
            </a:r>
            <a:r>
              <a:rPr lang="ru-RU" dirty="0"/>
              <a:t>, 2012 и др. 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7869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МАТЕРИАЛ И МЕТОДЫ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ru-RU" b="1" dirty="0">
                <a:solidFill>
                  <a:srgbClr val="FFFF00"/>
                </a:solidFill>
              </a:rPr>
              <a:t>Пробы для оценки функциональной асимметрии слуха:</a:t>
            </a:r>
          </a:p>
          <a:p>
            <a:pPr marL="880110" lvl="1" indent="-514350">
              <a:buFont typeface="+mj-lt"/>
              <a:buAutoNum type="alphaLcParenR"/>
            </a:pPr>
            <a:r>
              <a:rPr lang="ru-RU" sz="2800" b="1" dirty="0">
                <a:solidFill>
                  <a:srgbClr val="FFFF00"/>
                </a:solidFill>
              </a:rPr>
              <a:t>проба </a:t>
            </a:r>
            <a:r>
              <a:rPr lang="en-US" sz="2800" b="1" dirty="0">
                <a:solidFill>
                  <a:srgbClr val="FFFF00"/>
                </a:solidFill>
              </a:rPr>
              <a:t>Berman</a:t>
            </a:r>
            <a:r>
              <a:rPr lang="ru-RU" sz="2800" b="1" dirty="0">
                <a:solidFill>
                  <a:srgbClr val="FFFF00"/>
                </a:solidFill>
              </a:rPr>
              <a:t>а (Проба с секундомером в трех положениях);</a:t>
            </a:r>
          </a:p>
          <a:p>
            <a:pPr marL="880110" lvl="1" indent="-514350">
              <a:buFont typeface="+mj-lt"/>
              <a:buAutoNum type="alphaLcParenR"/>
            </a:pPr>
            <a:r>
              <a:rPr lang="ru-RU" sz="2800" b="1" dirty="0">
                <a:solidFill>
                  <a:srgbClr val="FFFF00"/>
                </a:solidFill>
              </a:rPr>
              <a:t>проба </a:t>
            </a:r>
            <a:r>
              <a:rPr lang="en-US" sz="2800" b="1" dirty="0" err="1">
                <a:solidFill>
                  <a:srgbClr val="FFFF00"/>
                </a:solidFill>
              </a:rPr>
              <a:t>Groden</a:t>
            </a:r>
            <a:r>
              <a:rPr lang="ru-RU" sz="2800" b="1" dirty="0">
                <a:solidFill>
                  <a:srgbClr val="FFFF00"/>
                </a:solidFill>
              </a:rPr>
              <a:t>а (Приложить ухо к стене через калейдоскоп);</a:t>
            </a:r>
          </a:p>
          <a:p>
            <a:pPr marL="880110" lvl="1" indent="-514350">
              <a:buFont typeface="+mj-lt"/>
              <a:buAutoNum type="alphaLcParenR"/>
            </a:pPr>
            <a:r>
              <a:rPr lang="ru-RU" sz="2800" b="1" dirty="0">
                <a:solidFill>
                  <a:srgbClr val="FFFF00"/>
                </a:solidFill>
              </a:rPr>
              <a:t>проба </a:t>
            </a:r>
            <a:r>
              <a:rPr lang="en-US" sz="2800" b="1" dirty="0" err="1">
                <a:solidFill>
                  <a:srgbClr val="FFFF00"/>
                </a:solidFill>
              </a:rPr>
              <a:t>Surwillo</a:t>
            </a:r>
            <a:r>
              <a:rPr lang="ru-RU" sz="2800" b="1" dirty="0">
                <a:solidFill>
                  <a:srgbClr val="FFFF00"/>
                </a:solidFill>
              </a:rPr>
              <a:t> (Телефонное прослушивание);</a:t>
            </a:r>
          </a:p>
          <a:p>
            <a:pPr marL="880110" lvl="1" indent="-514350">
              <a:buFont typeface="+mj-lt"/>
              <a:buAutoNum type="alphaLcParenR"/>
            </a:pPr>
            <a:r>
              <a:rPr lang="ru-RU" sz="2800" b="1" dirty="0">
                <a:solidFill>
                  <a:srgbClr val="FFFF00"/>
                </a:solidFill>
              </a:rPr>
              <a:t>проба воспроизведение цифр, произносимых шепотом.</a:t>
            </a:r>
          </a:p>
          <a:p>
            <a:pPr lvl="0"/>
            <a:r>
              <a:rPr lang="ru-RU" b="1" dirty="0">
                <a:solidFill>
                  <a:srgbClr val="FFFF00"/>
                </a:solidFill>
              </a:rPr>
              <a:t>Пробы для оценки функциональной асимметрии зрения:</a:t>
            </a:r>
          </a:p>
          <a:p>
            <a:pPr marL="880110" lvl="1" indent="-514350">
              <a:buFont typeface="+mj-lt"/>
              <a:buAutoNum type="alphaLcParenR"/>
            </a:pPr>
            <a:r>
              <a:rPr lang="ru-RU" sz="2800" b="1" dirty="0">
                <a:solidFill>
                  <a:srgbClr val="FFFF00"/>
                </a:solidFill>
              </a:rPr>
              <a:t>проба </a:t>
            </a:r>
            <a:r>
              <a:rPr lang="ru-RU" sz="2800" b="1" dirty="0" err="1">
                <a:solidFill>
                  <a:srgbClr val="FFFF00"/>
                </a:solidFill>
              </a:rPr>
              <a:t>Лурии</a:t>
            </a:r>
            <a:r>
              <a:rPr lang="ru-RU" sz="2800" b="1" dirty="0">
                <a:solidFill>
                  <a:srgbClr val="FFFF00"/>
                </a:solidFill>
              </a:rPr>
              <a:t> (Рассматривание через отверстие в трубе);</a:t>
            </a:r>
          </a:p>
          <a:p>
            <a:pPr marL="880110" lvl="1" indent="-514350">
              <a:buFont typeface="+mj-lt"/>
              <a:buAutoNum type="alphaLcParenR"/>
            </a:pPr>
            <a:r>
              <a:rPr lang="ru-RU" sz="2800" b="1" dirty="0">
                <a:solidFill>
                  <a:srgbClr val="FFFF00"/>
                </a:solidFill>
              </a:rPr>
              <a:t>проба </a:t>
            </a:r>
            <a:r>
              <a:rPr lang="en-US" sz="2800" b="1" dirty="0">
                <a:solidFill>
                  <a:srgbClr val="FFFF00"/>
                </a:solidFill>
              </a:rPr>
              <a:t>Berman</a:t>
            </a:r>
            <a:r>
              <a:rPr lang="ru-RU" sz="2800" b="1" dirty="0">
                <a:solidFill>
                  <a:srgbClr val="FFFF00"/>
                </a:solidFill>
              </a:rPr>
              <a:t>а (Наклон головы при записи имени);</a:t>
            </a:r>
          </a:p>
          <a:p>
            <a:pPr marL="880110" lvl="1" indent="-514350">
              <a:buFont typeface="+mj-lt"/>
              <a:buAutoNum type="alphaLcParenR"/>
            </a:pPr>
            <a:r>
              <a:rPr lang="ru-RU" sz="2800" b="1" dirty="0">
                <a:solidFill>
                  <a:srgbClr val="FFFF00"/>
                </a:solidFill>
              </a:rPr>
              <a:t>проба </a:t>
            </a:r>
            <a:r>
              <a:rPr lang="ru-RU" sz="2800" b="1" dirty="0" err="1">
                <a:solidFill>
                  <a:srgbClr val="FFFF00"/>
                </a:solidFill>
              </a:rPr>
              <a:t>Розенбаха</a:t>
            </a:r>
            <a:r>
              <a:rPr lang="ru-RU" sz="2800" b="1" dirty="0">
                <a:solidFill>
                  <a:srgbClr val="FFFF00"/>
                </a:solidFill>
              </a:rPr>
              <a:t> (тест «Прицеливание»);</a:t>
            </a:r>
          </a:p>
          <a:p>
            <a:pPr marL="880110" lvl="1" indent="-514350">
              <a:buFont typeface="+mj-lt"/>
              <a:buAutoNum type="alphaLcParenR"/>
            </a:pPr>
            <a:r>
              <a:rPr lang="ru-RU" sz="2800" b="1" dirty="0">
                <a:solidFill>
                  <a:srgbClr val="FFFF00"/>
                </a:solidFill>
              </a:rPr>
              <a:t>проба </a:t>
            </a:r>
            <a:r>
              <a:rPr lang="ru-RU" sz="2800" b="1" dirty="0" err="1">
                <a:solidFill>
                  <a:srgbClr val="FFFF00"/>
                </a:solidFill>
              </a:rPr>
              <a:t>Литинского</a:t>
            </a:r>
            <a:r>
              <a:rPr lang="ru-RU" sz="2800" b="1" dirty="0">
                <a:solidFill>
                  <a:srgbClr val="FFFF00"/>
                </a:solidFill>
              </a:rPr>
              <a:t> (Прищуривание глаза);</a:t>
            </a:r>
          </a:p>
          <a:p>
            <a:pPr marL="880110" lvl="1" indent="-514350">
              <a:buFont typeface="+mj-lt"/>
              <a:buAutoNum type="alphaLcParenR"/>
            </a:pPr>
            <a:r>
              <a:rPr lang="ru-RU" sz="2800" b="1" dirty="0">
                <a:solidFill>
                  <a:srgbClr val="FFFF00"/>
                </a:solidFill>
              </a:rPr>
              <a:t>проба </a:t>
            </a:r>
            <a:r>
              <a:rPr lang="en-US" sz="2800" b="1" dirty="0">
                <a:solidFill>
                  <a:srgbClr val="FFFF00"/>
                </a:solidFill>
              </a:rPr>
              <a:t>Friedlander</a:t>
            </a:r>
            <a:r>
              <a:rPr lang="ru-RU" sz="2800" b="1" dirty="0">
                <a:solidFill>
                  <a:srgbClr val="FFFF00"/>
                </a:solidFill>
              </a:rPr>
              <a:t>а («Дырка в карте»).</a:t>
            </a:r>
          </a:p>
          <a:p>
            <a:pPr marL="880110" lvl="1" indent="-514350">
              <a:buFont typeface="+mj-lt"/>
              <a:buAutoNum type="alphaLcParenR"/>
            </a:pP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28296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МЕТОДЫ ПСИХОФИЗИОЛОГИЧЕСКОЙ КОРРЕКЦИИ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dirty="0"/>
              <a:t>Аэроионотерапия с использованием ионизатора «</a:t>
            </a:r>
            <a:r>
              <a:rPr lang="ru-RU" b="1" dirty="0" err="1"/>
              <a:t>Эффлювион</a:t>
            </a:r>
            <a:r>
              <a:rPr lang="ru-RU" b="1" dirty="0"/>
              <a:t>» (ОАО саранский приборостроительный завод, г. Саранск; санитарно-эпидемиологическое заключение № 77.99.346.Д.002493.04.03, выдано государственной санитарно-эпидемиологической службой РФ, г. Москва); </a:t>
            </a:r>
          </a:p>
          <a:p>
            <a:r>
              <a:rPr lang="ru-RU" b="1" dirty="0"/>
              <a:t>Аэрофитотерапия с применением аппарата «фитотрон» (АГЭД-01) (производитель ЗАО </a:t>
            </a:r>
            <a:r>
              <a:rPr lang="ru-RU" b="1" dirty="0" err="1"/>
              <a:t>Аэромед</a:t>
            </a:r>
            <a:r>
              <a:rPr lang="ru-RU" b="1" dirty="0"/>
              <a:t>, Санкт-Петербург, Россия). </a:t>
            </a:r>
          </a:p>
          <a:p>
            <a:r>
              <a:rPr lang="ru-RU" b="1" dirty="0"/>
              <a:t>Поведенческие релаксационные методы включали: </a:t>
            </a:r>
          </a:p>
          <a:p>
            <a:pPr marL="514350" indent="-514350">
              <a:buFont typeface="+mj-lt"/>
              <a:buAutoNum type="alphaLcParenR"/>
            </a:pPr>
            <a:r>
              <a:rPr lang="ru-RU" b="1" dirty="0"/>
              <a:t>прогрессивную мышечную релаксацию (Федоров, 1987); дыхательный релаксационный тренинг (Александров, 1997; </a:t>
            </a:r>
            <a:r>
              <a:rPr lang="ru-RU" b="1" dirty="0" err="1"/>
              <a:t>Эверли</a:t>
            </a:r>
            <a:r>
              <a:rPr lang="ru-RU" b="1" dirty="0"/>
              <a:t>, 1985); </a:t>
            </a:r>
          </a:p>
          <a:p>
            <a:pPr marL="514350" indent="-514350">
              <a:buFont typeface="+mj-lt"/>
              <a:buAutoNum type="alphaLcParenR"/>
            </a:pPr>
            <a:r>
              <a:rPr lang="ru-RU" b="1" dirty="0"/>
              <a:t>аутогенную релаксацию с элементами суггестии (Рожнов, 1985), </a:t>
            </a:r>
          </a:p>
          <a:p>
            <a:pPr marL="514350" indent="-514350">
              <a:buFont typeface="+mj-lt"/>
              <a:buAutoNum type="alphaLcParenR"/>
            </a:pPr>
            <a:r>
              <a:rPr lang="ru-RU" b="1" dirty="0"/>
              <a:t>музыкальную релаксационную психотерапию по методу В.Ю. Завьялова (1995). </a:t>
            </a:r>
          </a:p>
          <a:p>
            <a:r>
              <a:rPr lang="ru-RU" b="1" dirty="0"/>
              <a:t>Использован  метод «левополушарной» вербальной активации (беседы с врачом).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8766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ВСТРЕЧАЕМОСТЬ  АСИММЕТРИЙ  ГОЛОВНОГО МОЗГА  У  ЛИЦ  С АГ (%)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693730951"/>
              </p:ext>
            </p:extLst>
          </p:nvPr>
        </p:nvGraphicFramePr>
        <p:xfrm>
          <a:off x="457200" y="1524000"/>
          <a:ext cx="8435273" cy="48573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51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51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51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51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51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51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514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514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514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6514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514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6514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65141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65141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65141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65141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65141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527876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713591">
                <a:tc rowSpan="2" gridSpan="2">
                  <a:txBody>
                    <a:bodyPr/>
                    <a:lstStyle/>
                    <a:p>
                      <a:pPr algn="ctr"/>
                      <a:r>
                        <a:rPr lang="ru-RU" dirty="0"/>
                        <a:t>Группы</a:t>
                      </a:r>
                    </a:p>
                  </a:txBody>
                  <a:tcPr vert="vert270" anchor="ctr"/>
                </a:tc>
                <a:tc rowSpan="2"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16">
                  <a:txBody>
                    <a:bodyPr/>
                    <a:lstStyle/>
                    <a:p>
                      <a:pPr algn="ctr"/>
                      <a:r>
                        <a:rPr lang="ru-RU" dirty="0"/>
                        <a:t>Типы латеральной полушарной организации головного мозга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89374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ПППП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ПППЛ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ППЛП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ПЛПП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ППЛЛ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ПЛЛЛ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ПЛПЛ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ПЛЛП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ЛЛЛЛ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ЛППП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ЛЛПП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ЛПЛЛ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ЛЛПЛ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ЛЛЛП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ЛПЛП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ЛППЛ</a:t>
                      </a:r>
                    </a:p>
                  </a:txBody>
                  <a:tcPr vert="vert27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3591"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b="1" dirty="0"/>
                        <a:t>УЗ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I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53,3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11,1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5,5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5,5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3,3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2,2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3,3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2,2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1,1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5,0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1,6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1,1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0,5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0,5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2,7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0,5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3591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II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59,3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9,8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6,2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6,2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3,7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1,3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2,4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2,4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3,7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2,4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1,3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1,3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3591"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b="1" dirty="0"/>
                        <a:t>АГ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I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38,4</a:t>
                      </a: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10,6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10,6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5,4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13,8</a:t>
                      </a: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4,2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2,1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4,2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2,1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3,2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1,1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-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1,1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1,1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2,1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3591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II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60,6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10,7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10,7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3,6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3,6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3,6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-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3,6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3,6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latin typeface="+mn-lt"/>
                          <a:cs typeface="Aharoni" pitchFamily="2" charset="-79"/>
                        </a:rPr>
                        <a:t>-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23528" y="6453337"/>
            <a:ext cx="8568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/>
              <a:t>Примечание. Цифрами обозначены: </a:t>
            </a:r>
            <a:r>
              <a:rPr lang="en-US" sz="1400" b="1" dirty="0"/>
              <a:t>I</a:t>
            </a:r>
            <a:r>
              <a:rPr lang="ru-RU" sz="1400" b="1" dirty="0"/>
              <a:t> – некоренное население;</a:t>
            </a:r>
            <a:r>
              <a:rPr lang="en-US" sz="1400" b="1" dirty="0"/>
              <a:t> II</a:t>
            </a:r>
            <a:r>
              <a:rPr lang="ru-RU" sz="1400" b="1" dirty="0"/>
              <a:t> – коренное население; цветом выделены различия в показателях лиц с АГ и условно здоровых лиц</a:t>
            </a:r>
          </a:p>
        </p:txBody>
      </p:sp>
    </p:spTree>
    <p:extLst>
      <p:ext uri="{BB962C8B-B14F-4D97-AF65-F5344CB8AC3E}">
        <p14:creationId xmlns:p14="http://schemas.microsoft.com/office/powerpoint/2010/main" val="14213624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ТИПЫ  ЛАТЕРАЛЬНОЙ ОРГАНИЗАЦИИ  МОЗГА  У  ЛИЦ  С  АГ (%)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9260412"/>
              </p:ext>
            </p:extLst>
          </p:nvPr>
        </p:nvGraphicFramePr>
        <p:xfrm>
          <a:off x="457200" y="1524000"/>
          <a:ext cx="4059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Объект 7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948345760"/>
              </p:ext>
            </p:extLst>
          </p:nvPr>
        </p:nvGraphicFramePr>
        <p:xfrm>
          <a:off x="4648200" y="1524000"/>
          <a:ext cx="4059238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588224" y="1538817"/>
            <a:ext cx="2418291" cy="523220"/>
          </a:xfrm>
          <a:prstGeom prst="rect">
            <a:avLst/>
          </a:prstGeom>
          <a:solidFill>
            <a:schemeClr val="accent1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none" rtlCol="0">
            <a:spAutoFit/>
          </a:bodyPr>
          <a:lstStyle/>
          <a:p>
            <a:r>
              <a:rPr lang="ru-RU" sz="1400" b="1" dirty="0"/>
              <a:t>тип ППЛЛ</a:t>
            </a:r>
          </a:p>
          <a:p>
            <a:r>
              <a:rPr lang="ru-RU" sz="1400" b="1" dirty="0">
                <a:solidFill>
                  <a:srgbClr val="FFFF00"/>
                </a:solidFill>
              </a:rPr>
              <a:t>схема: рука-нога-ухо-глаз</a:t>
            </a:r>
            <a:endParaRPr lang="ru-RU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49275" y="6290437"/>
            <a:ext cx="90947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Примечание. В данной формуле П обозначает преобладание правых функций, Л – левых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32202" y="4509120"/>
            <a:ext cx="1002197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none" rtlCol="0">
            <a:spAutoFit/>
          </a:bodyPr>
          <a:lstStyle/>
          <a:p>
            <a:r>
              <a:rPr lang="en-US" b="1" dirty="0"/>
              <a:t>p&lt;0</a:t>
            </a:r>
            <a:r>
              <a:rPr lang="ru-RU" b="1" dirty="0"/>
              <a:t>,</a:t>
            </a:r>
            <a:r>
              <a:rPr lang="en-US" b="1" dirty="0"/>
              <a:t>001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1168690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rrency">
  <a:themeElements>
    <a:clrScheme name="Currency">
      <a:dk1>
        <a:sysClr val="windowText" lastClr="000000"/>
      </a:dk1>
      <a:lt1>
        <a:sysClr val="window" lastClr="FFFFFF"/>
      </a:lt1>
      <a:dk2>
        <a:srgbClr val="4A606E"/>
      </a:dk2>
      <a:lt2>
        <a:srgbClr val="D1E1E3"/>
      </a:lt2>
      <a:accent1>
        <a:srgbClr val="79B5B0"/>
      </a:accent1>
      <a:accent2>
        <a:srgbClr val="B4BC4C"/>
      </a:accent2>
      <a:accent3>
        <a:srgbClr val="B77851"/>
      </a:accent3>
      <a:accent4>
        <a:srgbClr val="776A5B"/>
      </a:accent4>
      <a:accent5>
        <a:srgbClr val="B6AD76"/>
      </a:accent5>
      <a:accent6>
        <a:srgbClr val="95AEB1"/>
      </a:accent6>
      <a:hlink>
        <a:srgbClr val="3ECCED"/>
      </a:hlink>
      <a:folHlink>
        <a:srgbClr val="2C6C93"/>
      </a:folHlink>
    </a:clrScheme>
    <a:fontScheme name="Currency">
      <a:majorFont>
        <a:latin typeface="Constantia"/>
        <a:ea typeface=""/>
        <a:cs typeface=""/>
        <a:font script="Jpan" typeface="HGS明朝E"/>
        <a:font script="Hang" typeface="맑은 고딕"/>
        <a:font script="Hans" typeface="华文楷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S明朝E"/>
        <a:font script="Hang" typeface="맑은 고딕"/>
        <a:font script="Hans" typeface="华文楷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rrency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10000"/>
              </a:schemeClr>
            </a:gs>
            <a:gs pos="47500">
              <a:schemeClr val="phClr">
                <a:tint val="35000"/>
                <a:satMod val="110000"/>
              </a:schemeClr>
            </a:gs>
            <a:gs pos="58500">
              <a:schemeClr val="phClr">
                <a:tint val="35000"/>
                <a:satMod val="110000"/>
              </a:schemeClr>
            </a:gs>
            <a:gs pos="100000">
              <a:schemeClr val="phClr">
                <a:tint val="80000"/>
                <a:satMod val="110000"/>
              </a:schemeClr>
            </a:gs>
          </a:gsLst>
          <a:lin ang="3600000" scaled="1"/>
        </a:gradFill>
        <a:gradFill rotWithShape="1">
          <a:gsLst>
            <a:gs pos="0">
              <a:schemeClr val="phClr">
                <a:shade val="52000"/>
                <a:satMod val="105000"/>
              </a:schemeClr>
            </a:gs>
            <a:gs pos="47500">
              <a:schemeClr val="phClr">
                <a:shade val="89000"/>
                <a:satMod val="105000"/>
              </a:schemeClr>
            </a:gs>
            <a:gs pos="58500">
              <a:schemeClr val="phClr">
                <a:shade val="89000"/>
                <a:satMod val="105000"/>
              </a:schemeClr>
            </a:gs>
            <a:gs pos="100000">
              <a:schemeClr val="phClr">
                <a:shade val="52000"/>
                <a:satMod val="105000"/>
              </a:schemeClr>
            </a:gs>
          </a:gsLst>
          <a:lin ang="36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60000" cap="flat" cmpd="thickThin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8100" dir="5400000" algn="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38100" dir="5400000" algn="r" rotWithShape="0">
              <a:srgbClr val="000000">
                <a:alpha val="60000"/>
              </a:srgbClr>
            </a:outerShdw>
          </a:effectLst>
          <a:scene3d>
            <a:camera prst="isometricLeftDown" fov="0">
              <a:rot lat="0" lon="0" rev="0"/>
            </a:camera>
            <a:lightRig rig="harsh" dir="tl">
              <a:rot lat="0" lon="0" rev="8400000"/>
            </a:lightRig>
          </a:scene3d>
          <a:sp3d prstMaterial="flat">
            <a:bevelT w="38100" h="50800" prst="softRound"/>
          </a:sp3d>
        </a:effectStyle>
        <a:effectStyle>
          <a:effectLst>
            <a:outerShdw blurRad="50800" dist="63500" dir="5400000" algn="r" rotWithShape="0">
              <a:srgbClr val="000000">
                <a:alpha val="65000"/>
              </a:srgbClr>
            </a:outerShdw>
          </a:effectLst>
          <a:scene3d>
            <a:camera prst="isometricLeftDown" fov="0">
              <a:rot lat="0" lon="0" rev="0"/>
            </a:camera>
            <a:lightRig rig="harsh" dir="tl">
              <a:rot lat="0" lon="0" rev="8400000"/>
            </a:lightRig>
          </a:scene3d>
          <a:sp3d extrusionH="63500" contourW="38100" prstMaterial="flat">
            <a:bevelT w="50800" h="635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20000"/>
                <a:satMod val="3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8000"/>
                <a:shade val="98000"/>
                <a:satMod val="120000"/>
              </a:schemeClr>
              <a:schemeClr val="phClr">
                <a:tint val="86000"/>
                <a:shade val="92000"/>
                <a:satMod val="150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TC010205600[[fn=Финансовая тема]]</Template>
  <TotalTime>2242</TotalTime>
  <Words>3208</Words>
  <Application>Microsoft Office PowerPoint</Application>
  <PresentationFormat>Экран (4:3)</PresentationFormat>
  <Paragraphs>611</Paragraphs>
  <Slides>57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57</vt:i4>
      </vt:variant>
    </vt:vector>
  </HeadingPairs>
  <TitlesOfParts>
    <vt:vector size="63" baseType="lpstr">
      <vt:lpstr>Calibri</vt:lpstr>
      <vt:lpstr>Constantia</vt:lpstr>
      <vt:lpstr>Times New Roman</vt:lpstr>
      <vt:lpstr>Wingdings</vt:lpstr>
      <vt:lpstr>Wingdings 2</vt:lpstr>
      <vt:lpstr>Currency</vt:lpstr>
      <vt:lpstr>ПСИХОЛОГИЧЕСКИЙ СТАТУС У ЛИЦ С РАЗНЫМ УРОВНЕМ ЗДОРОВЬЯ  В СЕВЕРНОМ РЕГИОНЕ    Докладчик: В.А. Лобова, к. пс.н.</vt:lpstr>
      <vt:lpstr>ЦЕЛЬ ИССЛЕДОВАНИЯ</vt:lpstr>
      <vt:lpstr>МАТЕРИАЛ И МЕТОДЫ</vt:lpstr>
      <vt:lpstr>МАТЕРИАЛ И МЕТОДЫ</vt:lpstr>
      <vt:lpstr>МАТЕРИАЛ И МЕТОДЫ</vt:lpstr>
      <vt:lpstr>МАТЕРИАЛ И МЕТОДЫ</vt:lpstr>
      <vt:lpstr>МЕТОДЫ ПСИХОФИЗИОЛОГИЧЕСКОЙ КОРРЕКЦИИ</vt:lpstr>
      <vt:lpstr>ВСТРЕЧАЕМОСТЬ  АСИММЕТРИЙ  ГОЛОВНОГО МОЗГА  У  ЛИЦ  С АГ (%)</vt:lpstr>
      <vt:lpstr>ТИПЫ  ЛАТЕРАЛЬНОЙ ОРГАНИЗАЦИИ  МОЗГА  У  ЛИЦ  С  АГ (%)</vt:lpstr>
      <vt:lpstr>ЛИЧНОСТНЫЙ ПРОФИЛЬ БОЛЬНЫХ АГ В СЕВЕРНОМ РЕГИОНЕ (Т-баллы)</vt:lpstr>
      <vt:lpstr>ЛИЧНОСТНЫЙ ПРОФИЛЬ БОЛЬНЫХ С АГ (Т-баллы)</vt:lpstr>
      <vt:lpstr>ЛИЧНОСТНЫЙ ПРОФИЛЬ ЛИЦ С ИБС (Т-баллы)</vt:lpstr>
      <vt:lpstr>ПРОФИЛЬ ЛИЧНОСТИ У СЛАВЯН И НЕНЦЕВ (СМОЛ-MMPI, Т-баллы)</vt:lpstr>
      <vt:lpstr>ПРОФИЛЬ ЛИЧНОСТИ У ЛИЦ С ИШЕМИЧЕСКОЙ БОЛЕЗНЬЮ СЕРДЦА (Т-баллы)</vt:lpstr>
      <vt:lpstr>СТРЕССИРОВАННОСТЬ ЛИЦ С АГ В СЕВЕРНОМ РЕГИОНЕ (ус.ед.)</vt:lpstr>
      <vt:lpstr>СТРЕССИРОВАННОСТЬ  У  ЛИЦ С АГ В СЕВЕРНОМ РЕГИОНЕ (баллы)</vt:lpstr>
      <vt:lpstr>ГЕНДЕРНЫЕ РАЗЛИЧИЯ У ЛИЦ С АГ (баллы)</vt:lpstr>
      <vt:lpstr>СТРЕССИРОВАННОСТЬ ЛИЦ С АГ В СЕВЕРНОМ РЕГИОНЕ (ус.ед.)</vt:lpstr>
      <vt:lpstr>МУЖЧИНЫ-СЛАВЯНЕ С ИШЕМИЧЕСКОЙ БОЛЕЗНЬЮ СЕРДЦА (баллы)</vt:lpstr>
      <vt:lpstr>СЛАВЯНЕ С ИШЕМИЧЕСКОЙ БОЛЕЗНЬЮ СЕРДЦА (баллы)</vt:lpstr>
      <vt:lpstr>СТРУКТУРА  ТРЕВОГИ У ЛИЦ С ССЗ (ИТТ, ус. ед.)</vt:lpstr>
      <vt:lpstr>СТРУКТУРА  ТРЕВОЖНОСТИ  У  ЛИЦ  С  ССЗ (ИТТ, ус.ед.)</vt:lpstr>
      <vt:lpstr>ЧАСТОТА  ТРЕВОЖНЫХ  РАССТРОЙСТВ  У  ЛИЦ  С  АГ (HARS, %)</vt:lpstr>
      <vt:lpstr>ВСТРЕЧАЕМОСТЬ  КОПИНГ-СТРАТЕГИЙ  У  ЛИЦ  С АГ</vt:lpstr>
      <vt:lpstr>ТИПЫ  ПОИСКОВОГО  ПОВЕДЕНИЯ  У  СЕВЕРЯН  С АРТЕРИАЛЬНОЙ  ГИПЕРТОНИЕЙ (ус.ед.)</vt:lpstr>
      <vt:lpstr>КАЧЕСТВО ЗДОРОВЬЯ У ЛИЦ С АГ В СЕВЕРНОМ РЕГИОНЕ (SF-36,%)</vt:lpstr>
      <vt:lpstr>ЗДОРОВЬЕ  И  СОЦИАЛЬНЫЕ  ФАКТОРЫ:  КОРРЕЛЯЦИОННЫЕ  СВЯЗИ </vt:lpstr>
      <vt:lpstr>КАЧЕСТВО ЖИЗНИ: КОРРЕЛЯЦИОННЫЕ СВЯЗИ</vt:lpstr>
      <vt:lpstr>ЛИЧНОСТНЫЕ  ОСОБЕННОСТИ У БОЛЬНЫХ ССЗ (TCI, баллы)</vt:lpstr>
      <vt:lpstr>ЛИЧНОСТНЫЕ  ОСОБЕННОСТИ У БОЛЬНЫХ ИБС (TCI, баллы)</vt:lpstr>
      <vt:lpstr>ДЕПРЕССИЯ У ЛИЦ С АГ В СЕВЕРНОМ РЕГИОНЕ (SDS, баллы)</vt:lpstr>
      <vt:lpstr>МУЖЧИНЫ С ИШЕМИЧЕСКОЙ БОЛЕЗНЬЮ СЕРДЦА (баллы)</vt:lpstr>
      <vt:lpstr>ИШЕМИЧЕСКАЯ БОЛЕЗНЬ СЕРДЦА: КОРРЕЛЯЦИОННЫЕ СВЯЗИ</vt:lpstr>
      <vt:lpstr>ИШЕМИЧЕСКАЯ БОЛЕЗНЬ СЕРДЦА: КОРРЕЛЯЦИОННЫЕ СВЯЗИ</vt:lpstr>
      <vt:lpstr>ИШЕМИЧЕСКАЯ БОЛЕЗНЬ СЕРДЦА И ДЕПРЕССИЯ (SDS, баллы)</vt:lpstr>
      <vt:lpstr>СЕВЕРНЫЙ  СТАЖ  У  МУЖЧИН  С  ИБС: КОРРЕЛЯЦИОННЫЕ  СВЯЗИ</vt:lpstr>
      <vt:lpstr>МЕДИЦИНСКОЕ ОБСЛУЖИВАНИЕ: КОРРЕЛЯЦИОННЫЕ СВЯЗИ</vt:lpstr>
      <vt:lpstr>СТРУКТУРА  ЛИЧНОСТНОЙ  ТРЕВОЖНОСТИ У МУЖЧИН С ИБС (ИТТ, ус. ед.)</vt:lpstr>
      <vt:lpstr>СТРУКТУРА  ЛИЧНОСТНОЙ  ТРЕВОЖНОСТИ  У ЖЕНЩИН  С  ИБС (ИТТ, баллы)</vt:lpstr>
      <vt:lpstr>Динамика АД, ЧСС, индекса Кердо в процессе аэроионотерапии у больных АГ (М±m)</vt:lpstr>
      <vt:lpstr>ЭФФЕКТИВНОСТЬ ПСИХОФИЗИОЛОГИЧЕСКОЙ КОРРЕКЦИИ (баллы)</vt:lpstr>
      <vt:lpstr>ЭФФЕКТИВНОСТЬ ПСИХОФИЗИОЛОГИЧЕСКОЙ КОРРЕКЦИИ (баллы)</vt:lpstr>
      <vt:lpstr>ВЫВОДЫ</vt:lpstr>
      <vt:lpstr>ВЫВОДЫ</vt:lpstr>
      <vt:lpstr>Презентация PowerPoint</vt:lpstr>
      <vt:lpstr>ЖЕНЩИНЫ СЛАВЯНКИ С ИШЕМИЧЕСКОЙ БОЛЕЗНЬЮ СЕРДЦА (баллы)</vt:lpstr>
      <vt:lpstr>СТРУКТУРА КОНСТИТУЦИОНАЛЬНОЙ ТРЕВОЖНОСТИ (ИТТ, ус.ед.)</vt:lpstr>
      <vt:lpstr>ТРЕВОГА В АКТУАЛЬНОМ СОСТОЯНИИ У БОЛЬНЫХ АГ (ИТТ, ус.ед.)</vt:lpstr>
      <vt:lpstr>КОНСТИТУЦИОНАЛЬНАЯ ТРЕВОЖНОСТЬ У ЛИЦ С АГ В СЕВЕРНОМ РЕГИОНЕ (ИТТ, баллы)</vt:lpstr>
      <vt:lpstr>СТРУКТУРА ТРЕВОГИ (ИТТ, ус. ед.)</vt:lpstr>
      <vt:lpstr>Презентация PowerPoint</vt:lpstr>
      <vt:lpstr>ТРЕВОГА У ЛИЦ С АГ (ус.ед.)</vt:lpstr>
      <vt:lpstr>КАЧЕСТВО ЗДОРОВЬЯ У ЛИЦ С АГ (SF-36; %)</vt:lpstr>
      <vt:lpstr>СТРЕСС У МУЖЧИН-СЛАВЯН С ИШЕМИЧЕСКОЙ БОЛЕЗНЬЮ СЕРДЦА (ус.ед.)</vt:lpstr>
      <vt:lpstr>ПОКАЗАТЕЛИ  ТРЕВОЖНОСТИ   У  ЛИЦ  С ИБС (HARS, баллы)</vt:lpstr>
      <vt:lpstr>МУЖЧИНЫ С ИШЕМИЧЕСКОЙ БОЛЕЗНЬЮ СЕРДЦА (баллы)</vt:lpstr>
      <vt:lpstr>АКТУАЛЬНОСТЬ  ИССЛЕДОВАНИЯ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Vera Lobova</cp:lastModifiedBy>
  <cp:revision>376</cp:revision>
  <dcterms:created xsi:type="dcterms:W3CDTF">2012-12-01T16:26:33Z</dcterms:created>
  <dcterms:modified xsi:type="dcterms:W3CDTF">2020-09-24T07:28:32Z</dcterms:modified>
</cp:coreProperties>
</file>